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306" r:id="rId21"/>
    <p:sldId id="275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308" r:id="rId37"/>
    <p:sldId id="307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5" r:id="rId53"/>
  </p:sldIdLst>
  <p:sldSz cx="12192000" cy="6858000"/>
  <p:notesSz cx="6858000" cy="9144000"/>
  <p:embeddedFontLst>
    <p:embeddedFont>
      <p:font typeface="Gill Sans" panose="020B0604020202020204" charset="0"/>
      <p:regular r:id="rId55"/>
      <p:bold r:id="rId56"/>
    </p:embeddedFont>
    <p:embeddedFont>
      <p:font typeface="Trebuchet MS" panose="020B0603020202020204" pitchFamily="34" charset="0"/>
      <p:regular r:id="rId57"/>
      <p:bold r:id="rId58"/>
      <p:italic r:id="rId59"/>
      <p:boldItalic r:id="rId6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it7C9BbAWcZfUnaKoUDcxq+Je3C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D55693-A780-44A3-8730-C5A49BE9A40D}" v="2" dt="2025-11-07T06:01:13.480"/>
  </p1510:revLst>
</p1510:revInfo>
</file>

<file path=ppt/tableStyles.xml><?xml version="1.0" encoding="utf-8"?>
<a:tblStyleLst xmlns:a="http://schemas.openxmlformats.org/drawingml/2006/main" def="{28748C2F-8A8B-44FB-8BB5-BA2B7E4B38DC}">
  <a:tblStyle styleId="{28748C2F-8A8B-44FB-8BB5-BA2B7E4B38DC}" styleName="Table_0">
    <a:wholeTbl>
      <a:tcTxStyle b="off" i="off">
        <a:font>
          <a:latin typeface="Times New Roman"/>
          <a:ea typeface="Times New Roman"/>
          <a:cs typeface="Times New Roman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EF5E6"/>
          </a:solidFill>
        </a:fill>
      </a:tcStyle>
    </a:wholeTbl>
    <a:band1H>
      <a:tcTxStyle b="off" i="off"/>
      <a:tcStyle>
        <a:tcBdr/>
        <a:fill>
          <a:solidFill>
            <a:srgbClr val="DCEAC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DCEAC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DB12ED84-33C8-409F-8C89-C5E8E887271E}" styleName="Table_1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12A8622D-1721-490F-B937-669FFD7F96BE}" styleName="Table_2">
    <a:wholeTbl>
      <a:tcTxStyle b="off" i="off">
        <a:font>
          <a:latin typeface="Times New Roman"/>
          <a:ea typeface="Times New Roman"/>
          <a:cs typeface="Times New Roman"/>
        </a:font>
        <a:schemeClr val="dk1"/>
      </a:tcTxStyle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TxStyle b="off" i="off"/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>
          <a:top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TxStyle b="off" i="off"/>
      <a:tcStyle>
        <a:tcBdr/>
      </a:tcStyle>
    </a:band2V>
    <a:lastCol>
      <a:tcTxStyle b="on" i="off"/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lastCol>
    <a:firstCol>
      <a:tcTxStyle b="on" i="off"/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firstCol>
    <a:lastRow>
      <a:tcTxStyle b="on" i="off"/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FFFFF">
              <a:alpha val="0"/>
            </a:srgbClr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Times New Roman"/>
          <a:ea typeface="Times New Roman"/>
          <a:cs typeface="Times New Roman"/>
        </a:font>
        <a:schemeClr val="lt1"/>
      </a:tcTxStyle>
      <a:tcStyle>
        <a:tcBdr>
          <a:lef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>
                  <a:alpha val="0"/>
                </a:srgbClr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font" Target="fonts/font1.fntdata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font" Target="fonts/font4.fntdata"/><Relationship Id="rId66" Type="http://schemas.microsoft.com/office/2015/10/relationships/revisionInfo" Target="revisionInfo.xml"/><Relationship Id="rId5" Type="http://schemas.openxmlformats.org/officeDocument/2006/relationships/slide" Target="slides/slide4.xml"/><Relationship Id="rId61" Type="http://customschemas.google.com/relationships/presentationmetadata" Target="metadata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font" Target="fonts/font2.fntdata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font" Target="fonts/font3.fntdata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font" Target="fonts/font6.fntdata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6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6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3" name="Google Shape;223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4" name="Google Shape;224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6" name="Google Shape;23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4" name="Google Shape;244;p1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4" name="Google Shape;254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5" name="Google Shape;255;p1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Google Shape;260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1" name="Google Shape;261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2" name="Google Shape;262;p1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8" name="Google Shape;268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baseline="30000">
              <a:solidFill>
                <a:srgbClr val="00000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baseline="30000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9" name="Google Shape;269;p1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15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5" name="Google Shape;275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6" name="Google Shape;276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16</a:t>
            </a:fld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3" name="Google Shape;283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17</a:t>
            </a:fld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9" name="Google Shape;289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0" name="Google Shape;290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18</a:t>
            </a:fld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7" name="Google Shape;29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8" name="Google Shape;298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" name="Google Shape;15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>
          <a:extLst>
            <a:ext uri="{FF2B5EF4-FFF2-40B4-BE49-F238E27FC236}">
              <a16:creationId xmlns:a16="http://schemas.microsoft.com/office/drawing/2014/main" id="{292B4C6C-E2A7-7017-B11E-BE918888CB2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0:notes">
            <a:extLst>
              <a:ext uri="{FF2B5EF4-FFF2-40B4-BE49-F238E27FC236}">
                <a16:creationId xmlns:a16="http://schemas.microsoft.com/office/drawing/2014/main" id="{E0373362-E04F-2022-C303-5921E77F4F8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97" name="Google Shape;297;p20:notes">
            <a:extLst>
              <a:ext uri="{FF2B5EF4-FFF2-40B4-BE49-F238E27FC236}">
                <a16:creationId xmlns:a16="http://schemas.microsoft.com/office/drawing/2014/main" id="{8F62191A-225F-E9C9-A291-1A7F55D19C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8" name="Google Shape;298;p20:notes">
            <a:extLst>
              <a:ext uri="{FF2B5EF4-FFF2-40B4-BE49-F238E27FC236}">
                <a16:creationId xmlns:a16="http://schemas.microsoft.com/office/drawing/2014/main" id="{4B2B18EC-A3F3-C364-FBFD-01640676A1F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366045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Google Shape;304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5" name="Google Shape;305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6" name="Google Shape;306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0" name="Google Shape;32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1" name="Google Shape;321;p2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7" name="Google Shape;32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328" name="Google Shape;328;p2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23</a:t>
            </a:fld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" name="Google Shape;333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4" name="Google Shape;334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>
              <a:solidFill>
                <a:srgbClr val="000000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5" name="Google Shape;335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24</a:t>
            </a:fld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1" name="Google Shape;341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2" name="Google Shape;342;p2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8" name="Google Shape;348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9" name="Google Shape;349;p2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26</a:t>
            </a:fld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6" name="Google Shape;356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7" name="Google Shape;357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27</a:t>
            </a:fld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Google Shape;36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3" name="Google Shape;363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4" name="Google Shape;364;p2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28</a:t>
            </a:fld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1" name="Google Shape;371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29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5" name="Google Shape;165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6" name="Google Shape;166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7" name="Google Shape;377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8" name="Google Shape;378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30</a:t>
            </a:fld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" name="Google Shape;384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85" name="Google Shape;385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6" name="Google Shape;386;p3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31</a:t>
            </a:fld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3" name="Google Shape;393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4" name="Google Shape;394;p3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32</a:t>
            </a:fld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0" name="Google Shape;400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6" name="Google Shape;406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7" name="Google Shape;407;p3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14" name="Google Shape;414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>
          <a:extLst>
            <a:ext uri="{FF2B5EF4-FFF2-40B4-BE49-F238E27FC236}">
              <a16:creationId xmlns:a16="http://schemas.microsoft.com/office/drawing/2014/main" id="{67867583-9794-A98C-BFF7-E0206C704D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6:notes">
            <a:extLst>
              <a:ext uri="{FF2B5EF4-FFF2-40B4-BE49-F238E27FC236}">
                <a16:creationId xmlns:a16="http://schemas.microsoft.com/office/drawing/2014/main" id="{C26813FA-0412-B4BA-C380-07293435EF9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414" name="Google Shape;414;p36:notes">
            <a:extLst>
              <a:ext uri="{FF2B5EF4-FFF2-40B4-BE49-F238E27FC236}">
                <a16:creationId xmlns:a16="http://schemas.microsoft.com/office/drawing/2014/main" id="{BF9C998B-86D3-0A8F-FC72-CFADCC9B5DD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455154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>
          <a:extLst>
            <a:ext uri="{FF2B5EF4-FFF2-40B4-BE49-F238E27FC236}">
              <a16:creationId xmlns:a16="http://schemas.microsoft.com/office/drawing/2014/main" id="{2CDCDAF4-4082-04CA-F42B-6A21E22878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6:notes">
            <a:extLst>
              <a:ext uri="{FF2B5EF4-FFF2-40B4-BE49-F238E27FC236}">
                <a16:creationId xmlns:a16="http://schemas.microsoft.com/office/drawing/2014/main" id="{5A57C61C-3F8A-D24A-32B0-0BAED509F18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ada perubahan pada bullet 2 LTSR for resorbed root. </a:t>
            </a:r>
            <a:endParaRPr/>
          </a:p>
        </p:txBody>
      </p:sp>
      <p:sp>
        <p:nvSpPr>
          <p:cNvPr id="414" name="Google Shape;414;p36:notes">
            <a:extLst>
              <a:ext uri="{FF2B5EF4-FFF2-40B4-BE49-F238E27FC236}">
                <a16:creationId xmlns:a16="http://schemas.microsoft.com/office/drawing/2014/main" id="{5715DACB-6A10-5C78-1BC6-7435F89BAA7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872956893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1" name="Google Shape;421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2" name="Google Shape;422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38</a:t>
            </a:fld>
            <a:endParaRPr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2" name="Google Shape;432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3" name="Google Shape;433;p3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39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6" name="Google Shape;176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7" name="Google Shape;177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9" name="Google Shape;439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0" name="Google Shape;440;p3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40</a:t>
            </a:fld>
            <a:endParaRPr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46" name="Google Shape;446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7" name="Google Shape;447;p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41</a:t>
            </a:fld>
            <a:endParaRPr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4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3" name="Google Shape;453;p4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4" name="Google Shape;454;p4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42</a:t>
            </a:fld>
            <a:endParaRPr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p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0" name="Google Shape;460;p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00"/>
              <a:buFont typeface="Calibri"/>
              <a:buNone/>
            </a:pPr>
            <a:endParaRPr sz="900" b="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1" name="Google Shape;461;p4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43</a:t>
            </a:fld>
            <a:endParaRPr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" name="Google Shape;466;p4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67" name="Google Shape;467;p4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68" name="Google Shape;468;p4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44</a:t>
            </a:fld>
            <a:endParaRPr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4" name="Google Shape;474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5" name="Google Shape;475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76" name="Google Shape;476;p4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45</a:t>
            </a:fld>
            <a:endParaRPr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p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3" name="Google Shape;483;p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84" name="Google Shape;484;p4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46</a:t>
            </a:fld>
            <a:endParaRPr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p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1" name="Google Shape;491;p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92" name="Google Shape;492;p4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47</a:t>
            </a:fld>
            <a:endParaRPr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9" name="Google Shape;499;p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0" name="Google Shape;500;p4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48</a:t>
            </a:fld>
            <a:endParaRPr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6" name="Google Shape;506;p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07" name="Google Shape;507;p4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49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7" name="Google Shape;187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8" name="Google Shape;188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13" name="Google Shape;513;p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14" name="Google Shape;514;p4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50</a:t>
            </a:fld>
            <a:endParaRPr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9" name="Google Shape;519;p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0" name="Google Shape;520;p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1" name="Google Shape;521;p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51</a:t>
            </a:fld>
            <a:endParaRPr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6" name="Google Shape;526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7" name="Google Shape;527;p5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528" name="Google Shape;528;p5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52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100"/>
          </a:p>
        </p:txBody>
      </p:sp>
      <p:sp>
        <p:nvSpPr>
          <p:cNvPr id="195" name="Google Shape;195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2" name="Google Shape;202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100"/>
          </a:p>
        </p:txBody>
      </p:sp>
      <p:sp>
        <p:nvSpPr>
          <p:cNvPr id="203" name="Google Shape;203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9" name="Google Shape;20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sz="1100"/>
          </a:p>
        </p:txBody>
      </p:sp>
      <p:sp>
        <p:nvSpPr>
          <p:cNvPr id="210" name="Google Shape;210;p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" name="Google Shape;21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7" name="Google Shape;217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6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66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66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66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31" name="Google Shape;31;p66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32" name="Google Shape;32;p6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66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34" name="Google Shape;34;p66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35" name="Google Shape;35;p66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36" name="Google Shape;36;p6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66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38;p66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6"/>
          <p:cNvSpPr txBox="1"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6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6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6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5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75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7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7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7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76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76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76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7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7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7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7" name="Google Shape;107;p76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76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400" b="0" i="0" u="none" strike="noStrike" cap="none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77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77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7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7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7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78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78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78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7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7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7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2" name="Google Shape;122;p78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78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79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79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79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7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7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7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8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80"/>
          <p:cNvSpPr txBox="1">
            <a:spLocks noGrp="1"/>
          </p:cNvSpPr>
          <p:nvPr>
            <p:ph type="body" idx="1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8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8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8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81"/>
          <p:cNvSpPr txBox="1">
            <a:spLocks noGrp="1"/>
          </p:cNvSpPr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81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8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8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8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7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6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6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6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68"/>
          <p:cNvSpPr txBox="1"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68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6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6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6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69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69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8" name="Google Shape;58;p69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9" name="Google Shape;59;p6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6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6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7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70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5" name="Google Shape;65;p70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6" name="Google Shape;66;p70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7" name="Google Shape;67;p70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7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7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7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7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7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7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7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7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7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7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73"/>
          <p:cNvSpPr txBox="1"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73"/>
          <p:cNvSpPr txBox="1">
            <a:spLocks noGrp="1"/>
          </p:cNvSpPr>
          <p:nvPr>
            <p:ph type="body" idx="1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73"/>
          <p:cNvSpPr txBox="1">
            <a:spLocks noGrp="1"/>
          </p:cNvSpPr>
          <p:nvPr>
            <p:ph type="body" idx="2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sp>
        <p:nvSpPr>
          <p:cNvPr id="84" name="Google Shape;84;p7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7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7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74"/>
          <p:cNvSpPr txBox="1"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74"/>
          <p:cNvSpPr>
            <a:spLocks noGrp="1"/>
          </p:cNvSpPr>
          <p:nvPr>
            <p:ph type="pic" idx="2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74"/>
          <p:cNvSpPr txBox="1">
            <a:spLocks noGrp="1"/>
          </p:cNvSpPr>
          <p:nvPr>
            <p:ph type="body" idx="1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7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7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7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6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65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2;p65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" name="Google Shape;13;p65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14" name="Google Shape;14;p6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15" name="Google Shape;15;p65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65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17" name="Google Shape;17;p65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18" name="Google Shape;18;p65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  <p:txBody>
            <a:bodyPr/>
            <a:lstStyle/>
            <a:p>
              <a:endParaRPr lang="en-MY"/>
            </a:p>
          </p:txBody>
        </p:sp>
        <p:sp>
          <p:nvSpPr>
            <p:cNvPr id="19" name="Google Shape;19;p65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65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6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65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6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6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6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slide" Target="slide3.xml"/><Relationship Id="rId7" Type="http://schemas.openxmlformats.org/officeDocument/2006/relationships/slide" Target="slide38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slide" Target="slide1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64"/>
          <p:cNvSpPr txBox="1"/>
          <p:nvPr/>
        </p:nvSpPr>
        <p:spPr>
          <a:xfrm>
            <a:off x="941696" y="464024"/>
            <a:ext cx="4490113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TRAINING of CORE TRAINERS </a:t>
            </a:r>
            <a:endParaRPr sz="1600" b="1" i="0" u="none" strike="noStrike" cap="none">
              <a:solidFill>
                <a:srgbClr val="000000"/>
              </a:solidFill>
              <a:latin typeface="Arial Rounded"/>
              <a:ea typeface="Arial Rounded"/>
              <a:cs typeface="Arial Rounded"/>
              <a:sym typeface="Arial Rounded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64"/>
          <p:cNvSpPr txBox="1"/>
          <p:nvPr/>
        </p:nvSpPr>
        <p:spPr>
          <a:xfrm>
            <a:off x="941696" y="1109074"/>
            <a:ext cx="586853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CLINICAL PRACTICE GUIDELINES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64"/>
          <p:cNvSpPr txBox="1"/>
          <p:nvPr/>
        </p:nvSpPr>
        <p:spPr>
          <a:xfrm>
            <a:off x="118280" y="2094117"/>
            <a:ext cx="11955440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MANAGEMENT of EARLY CHILDHOOD CARIES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40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(3</a:t>
            </a:r>
            <a:r>
              <a:rPr lang="en-US" sz="4000" b="1" i="0" u="none" strike="noStrike" cap="none" baseline="30000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RD</a:t>
            </a:r>
            <a:r>
              <a:rPr lang="en-US" sz="40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 EDITION)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307" y="4458428"/>
            <a:ext cx="1897039" cy="1897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64"/>
          <p:cNvPicPr preferRelativeResize="0"/>
          <p:nvPr/>
        </p:nvPicPr>
        <p:blipFill rotWithShape="1">
          <a:blip r:embed="rId4">
            <a:alphaModFix/>
          </a:blip>
          <a:srcRect l="4483" t="8839" r="3523" b="9537"/>
          <a:stretch/>
        </p:blipFill>
        <p:spPr>
          <a:xfrm>
            <a:off x="7895230" y="85792"/>
            <a:ext cx="3937379" cy="1963081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64"/>
          <p:cNvSpPr/>
          <p:nvPr/>
        </p:nvSpPr>
        <p:spPr>
          <a:xfrm>
            <a:off x="2238232" y="3866194"/>
            <a:ext cx="7369791" cy="15081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Kolonel (Dr) Atina Najhan Bt Md Idris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Restorative Dental Specialist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Poliklinik Pakar Pergigian, Hospital Angkatan Tentera Tuanku Mizan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Wangsa Maju, Kuala Lumpur.</a:t>
            </a:r>
            <a:endParaRPr sz="18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3" name="Google Shape;153;p64"/>
          <p:cNvSpPr/>
          <p:nvPr/>
        </p:nvSpPr>
        <p:spPr>
          <a:xfrm>
            <a:off x="2292823" y="5511876"/>
            <a:ext cx="726061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i="0" u="none" strike="noStrike" cap="none">
                <a:solidFill>
                  <a:srgbClr val="000000"/>
                </a:solidFill>
              </a:rPr>
              <a:t>Lecture 3 :  Restorative </a:t>
            </a:r>
            <a:r>
              <a:rPr lang="en-US" sz="2400" b="1"/>
              <a:t>T</a:t>
            </a:r>
            <a:r>
              <a:rPr lang="en-US" sz="2400" b="1" i="0" u="none" strike="noStrike" cap="none">
                <a:solidFill>
                  <a:srgbClr val="000000"/>
                </a:solidFill>
              </a:rPr>
              <a:t>reatment </a:t>
            </a:r>
            <a:r>
              <a:rPr lang="en-US" sz="2400" b="1"/>
              <a:t>M</a:t>
            </a:r>
            <a:r>
              <a:rPr lang="en-US" sz="2400" b="1" i="0" u="none" strike="noStrike" cap="none">
                <a:solidFill>
                  <a:srgbClr val="000000"/>
                </a:solidFill>
              </a:rPr>
              <a:t>odalities</a:t>
            </a:r>
            <a:endParaRPr sz="2400" b="1" i="0" u="none" strike="noStrike" cap="none">
              <a:solidFill>
                <a:srgbClr val="000000"/>
              </a:solidFill>
            </a:endParaRPr>
          </a:p>
        </p:txBody>
      </p:sp>
      <p:pic>
        <p:nvPicPr>
          <p:cNvPr id="154" name="Google Shape;154;p6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12991" y="4078150"/>
            <a:ext cx="1719618" cy="2657593"/>
          </a:xfrm>
          <a:prstGeom prst="rect">
            <a:avLst/>
          </a:prstGeom>
          <a:noFill/>
          <a:ln w="76200" cap="flat" cmpd="sng">
            <a:solidFill>
              <a:srgbClr val="48611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11"/>
          <p:cNvSpPr txBox="1">
            <a:spLocks noGrp="1"/>
          </p:cNvSpPr>
          <p:nvPr>
            <p:ph type="title"/>
          </p:nvPr>
        </p:nvSpPr>
        <p:spPr>
          <a:xfrm>
            <a:off x="526925" y="447088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Sealing with Composite Resin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227" name="Google Shape;227;p11"/>
          <p:cNvSpPr txBox="1">
            <a:spLocks noGrp="1"/>
          </p:cNvSpPr>
          <p:nvPr>
            <p:ph type="body" idx="1"/>
          </p:nvPr>
        </p:nvSpPr>
        <p:spPr>
          <a:xfrm>
            <a:off x="276800" y="1476500"/>
            <a:ext cx="6027900" cy="412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1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</a:pPr>
            <a:endParaRPr sz="1050"/>
          </a:p>
          <a:p>
            <a:pPr marL="517525" lvl="2" indent="-3937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Sealing of carious lesion without caries removal vs partial caries removal: </a:t>
            </a:r>
            <a:r>
              <a:rPr lang="en-US" sz="1600"/>
              <a:t>(Dias et al., 2018) level I</a:t>
            </a:r>
            <a:endParaRPr/>
          </a:p>
          <a:p>
            <a:pPr marL="914400" lvl="2" indent="-31750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808038" lvl="3" indent="-3937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lang="en-US" sz="2200"/>
              <a:t>NS difference in hindering caries progression radiographically and preventing secondary caries at the 24-month review.  </a:t>
            </a:r>
            <a:endParaRPr/>
          </a:p>
          <a:p>
            <a:pPr marL="808038" lvl="3" indent="-32385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/>
          </a:p>
          <a:p>
            <a:pPr marL="808038" lvl="3" indent="-3937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Noto Sans Symbols"/>
              <a:buChar char="⮚"/>
            </a:pPr>
            <a:r>
              <a:rPr lang="en-US" sz="2200"/>
              <a:t>The sealing procedure had a significantly less chair time (p=0.002).</a:t>
            </a:r>
            <a:endParaRPr/>
          </a:p>
          <a:p>
            <a:pPr marL="914400" lvl="2" indent="-31750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400050" lvl="2" indent="0" algn="just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/>
          </a:p>
          <a:p>
            <a:pPr marL="400050" lvl="2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/>
          </a:p>
        </p:txBody>
      </p:sp>
      <p:grpSp>
        <p:nvGrpSpPr>
          <p:cNvPr id="228" name="Google Shape;228;p11"/>
          <p:cNvGrpSpPr/>
          <p:nvPr/>
        </p:nvGrpSpPr>
        <p:grpSpPr>
          <a:xfrm>
            <a:off x="6880078" y="1736177"/>
            <a:ext cx="3006855" cy="3385624"/>
            <a:chOff x="7307828" y="1376690"/>
            <a:chExt cx="3006855" cy="3385624"/>
          </a:xfrm>
        </p:grpSpPr>
        <p:pic>
          <p:nvPicPr>
            <p:cNvPr id="229" name="Google Shape;229;p11" descr="Periapical retroalveolar radiograph tooth 30. Projected caries lesion... |  Download Scientific Diagram"/>
            <p:cNvPicPr preferRelativeResize="0"/>
            <p:nvPr/>
          </p:nvPicPr>
          <p:blipFill rotWithShape="1">
            <a:blip r:embed="rId3">
              <a:alphaModFix/>
            </a:blip>
            <a:srcRect l="49110" t="21951" r="19760" b="13937"/>
            <a:stretch/>
          </p:blipFill>
          <p:spPr>
            <a:xfrm>
              <a:off x="7361311" y="2378039"/>
              <a:ext cx="1738536" cy="2384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0" name="Google Shape;230;p11"/>
            <p:cNvSpPr txBox="1"/>
            <p:nvPr/>
          </p:nvSpPr>
          <p:spPr>
            <a:xfrm flipH="1">
              <a:off x="7307828" y="1376690"/>
              <a:ext cx="2520281" cy="707886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Cavitated occlusal caries ≤ 1.5 mm </a:t>
              </a:r>
              <a:endPara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31" name="Google Shape;231;p11"/>
            <p:cNvSpPr txBox="1"/>
            <p:nvPr/>
          </p:nvSpPr>
          <p:spPr>
            <a:xfrm flipH="1">
              <a:off x="9212183" y="2246737"/>
              <a:ext cx="1102500" cy="1323600"/>
            </a:xfrm>
            <a:prstGeom prst="rect">
              <a:avLst/>
            </a:prstGeom>
            <a:noFill/>
            <a:ln w="9525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2000" b="0" i="0" u="none" strike="noStrike" cap="none">
                  <a:solidFill>
                    <a:schemeClr val="dk1"/>
                  </a:solidFill>
                  <a:latin typeface="Gill Sans"/>
                  <a:ea typeface="Gill Sans"/>
                  <a:cs typeface="Gill Sans"/>
                  <a:sym typeface="Gill Sans"/>
                </a:rPr>
                <a:t>Limited to outer ½ of dentine</a:t>
              </a:r>
              <a:endParaRPr sz="20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32" name="Google Shape;232;p11"/>
            <p:cNvCxnSpPr>
              <a:stCxn id="230" idx="2"/>
            </p:cNvCxnSpPr>
            <p:nvPr/>
          </p:nvCxnSpPr>
          <p:spPr>
            <a:xfrm flipH="1">
              <a:off x="8490869" y="2084576"/>
              <a:ext cx="77100" cy="555300"/>
            </a:xfrm>
            <a:prstGeom prst="straightConnector1">
              <a:avLst/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233" name="Google Shape;233;p11"/>
            <p:cNvSpPr/>
            <p:nvPr/>
          </p:nvSpPr>
          <p:spPr>
            <a:xfrm>
              <a:off x="8645147" y="2607710"/>
              <a:ext cx="567095" cy="389243"/>
            </a:xfrm>
            <a:prstGeom prst="rightBrace">
              <a:avLst>
                <a:gd name="adj1" fmla="val 8333"/>
                <a:gd name="adj2" fmla="val 50000"/>
              </a:avLst>
            </a:pr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2"/>
          <p:cNvSpPr txBox="1">
            <a:spLocks noGrp="1"/>
          </p:cNvSpPr>
          <p:nvPr>
            <p:ph type="title"/>
          </p:nvPr>
        </p:nvSpPr>
        <p:spPr>
          <a:xfrm>
            <a:off x="1706257" y="672844"/>
            <a:ext cx="8779500" cy="108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NON-INVASIVE METHODS</a:t>
            </a:r>
            <a:endParaRPr b="1">
              <a:solidFill>
                <a:srgbClr val="2A5010"/>
              </a:solidFill>
            </a:endParaRPr>
          </a:p>
        </p:txBody>
      </p:sp>
      <p:pic>
        <p:nvPicPr>
          <p:cNvPr id="240" name="Google Shape;240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7163" y="2101275"/>
            <a:ext cx="10877676" cy="3450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p13"/>
          <p:cNvSpPr txBox="1">
            <a:spLocks noGrp="1"/>
          </p:cNvSpPr>
          <p:nvPr>
            <p:ph type="title"/>
          </p:nvPr>
        </p:nvSpPr>
        <p:spPr>
          <a:xfrm>
            <a:off x="1797671" y="381475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TREATMENT MODALITIES</a:t>
            </a:r>
            <a:endParaRPr b="1">
              <a:solidFill>
                <a:srgbClr val="2A5010"/>
              </a:solidFill>
            </a:endParaRPr>
          </a:p>
        </p:txBody>
      </p:sp>
      <p:grpSp>
        <p:nvGrpSpPr>
          <p:cNvPr id="247" name="Google Shape;247;p13"/>
          <p:cNvGrpSpPr/>
          <p:nvPr/>
        </p:nvGrpSpPr>
        <p:grpSpPr>
          <a:xfrm>
            <a:off x="1981201" y="1600201"/>
            <a:ext cx="8229599" cy="4525963"/>
            <a:chOff x="0" y="0"/>
            <a:chExt cx="8229599" cy="4525963"/>
          </a:xfrm>
        </p:grpSpPr>
        <p:sp>
          <p:nvSpPr>
            <p:cNvPr id="248" name="Google Shape;248;p13"/>
            <p:cNvSpPr/>
            <p:nvPr/>
          </p:nvSpPr>
          <p:spPr>
            <a:xfrm rot="5400000">
              <a:off x="3785742" y="-370490"/>
              <a:ext cx="3620770" cy="5266944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BE8CA">
                <a:alpha val="89411"/>
              </a:srgbClr>
            </a:solidFill>
            <a:ln w="25400" cap="flat" cmpd="sng">
              <a:solidFill>
                <a:srgbClr val="DBE8CA">
                  <a:alpha val="89411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9" name="Google Shape;249;p13"/>
            <p:cNvSpPr txBox="1"/>
            <p:nvPr/>
          </p:nvSpPr>
          <p:spPr>
            <a:xfrm>
              <a:off x="2962656" y="629347"/>
              <a:ext cx="5090193" cy="32672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Dental caries removal technique</a:t>
              </a:r>
              <a:endPara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Pulp therapy</a:t>
              </a:r>
              <a:endPara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250" name="Google Shape;250;p13"/>
            <p:cNvSpPr/>
            <p:nvPr/>
          </p:nvSpPr>
          <p:spPr>
            <a:xfrm>
              <a:off x="0" y="0"/>
              <a:ext cx="2962656" cy="452596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51" name="Google Shape;251;p13"/>
            <p:cNvSpPr txBox="1"/>
            <p:nvPr/>
          </p:nvSpPr>
          <p:spPr>
            <a:xfrm>
              <a:off x="144625" y="144625"/>
              <a:ext cx="2673406" cy="4236713"/>
            </a:xfrm>
            <a:prstGeom prst="rect">
              <a:avLst/>
            </a:prstGeom>
            <a:solidFill>
              <a:srgbClr val="D4ECA1"/>
            </a:solidFill>
            <a:ln>
              <a:noFill/>
            </a:ln>
          </p:spPr>
          <p:txBody>
            <a:bodyPr spcFirstLastPara="1" wrap="square" lIns="137150" tIns="68575" rIns="13715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b="1" i="0" u="none" strike="noStrike" cap="none">
                  <a:solidFill>
                    <a:srgbClr val="2A501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INVASIVE METHODS</a:t>
              </a:r>
              <a:endParaRPr sz="3600" b="0" i="0" u="none" strike="noStrike" cap="none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7" name="Google Shape;257;p14"/>
          <p:cNvGraphicFramePr/>
          <p:nvPr/>
        </p:nvGraphicFramePr>
        <p:xfrm>
          <a:off x="580492" y="1379928"/>
          <a:ext cx="11031000" cy="386920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38623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62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5059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821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Stepwise Excavation (SWE)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Selective Caries Removal (SCR)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Non-selective caries removal (NSCR)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68150">
                <a:tc>
                  <a:txBody>
                    <a:bodyPr/>
                    <a:lstStyle/>
                    <a:p>
                      <a:pPr marL="285750" marR="0" lvl="0" indent="-2984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b="1" u="none" strike="noStrike" cap="none"/>
                        <a:t>First stage</a:t>
                      </a:r>
                      <a:r>
                        <a:rPr lang="en-US" sz="2000" u="none" strike="noStrike" cap="none"/>
                        <a:t>: complete removal of caries at peripheral walls while  leaving softened dentine close to the pulp, followed by a temp restoration.</a:t>
                      </a:r>
                      <a:endParaRPr sz="2000" u="none" strike="noStrike" cap="none"/>
                    </a:p>
                    <a:p>
                      <a:pPr marL="285750" marR="0" lvl="0" indent="-1714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984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b="1" u="none" strike="noStrike" cap="none"/>
                        <a:t>Second stage</a:t>
                      </a:r>
                      <a:r>
                        <a:rPr lang="en-US" sz="2000" u="none" strike="noStrike" cap="none"/>
                        <a:t>: the cavity is reopened and more of the softened dentine is removed, followed by a final restoration. 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984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Complete removal of decayed tissue at peripheral walls and leaving soft dentine close to the pulp, followed by a definitive restoration in one visit.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984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Remove all carious dentine or complete caries removal. 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58" name="Google Shape;258;p14"/>
          <p:cNvSpPr txBox="1"/>
          <p:nvPr/>
        </p:nvSpPr>
        <p:spPr>
          <a:xfrm>
            <a:off x="1792394" y="431016"/>
            <a:ext cx="8607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Dental Caries Removal Technique</a:t>
            </a:r>
            <a:endParaRPr sz="1400" b="0" i="0" u="none" strike="noStrike" cap="none">
              <a:solidFill>
                <a:srgbClr val="2A501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4" name="Google Shape;264;p15"/>
          <p:cNvGraphicFramePr/>
          <p:nvPr/>
        </p:nvGraphicFramePr>
        <p:xfrm>
          <a:off x="587617" y="1494028"/>
          <a:ext cx="11016750" cy="406090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35739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615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7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6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SWE vs SCR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NSCR vs SCR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SWE vs NSCR vs SCR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4900">
                <a:tc>
                  <a:txBody>
                    <a:bodyPr/>
                    <a:lstStyle/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NS difference in the success rate at 2-year review after CR restoration. </a:t>
                      </a:r>
                      <a:r>
                        <a:rPr lang="en-US" sz="2000" u="none" strike="noStrike" cap="none" baseline="30000">
                          <a:solidFill>
                            <a:srgbClr val="000000"/>
                          </a:solidFill>
                        </a:rPr>
                        <a:t>(Elhennawy et al., 2021) level I</a:t>
                      </a:r>
                      <a:r>
                        <a:rPr lang="en-US" sz="2000" u="none" strike="noStrike" cap="none"/>
                        <a:t>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800" u="none" strike="noStrike" cap="none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SWE had significantly higher mean cost of treatment (p&lt;0.001).  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NS difference in the survival rate and pulp vitality at 33-month review after CR restoration. </a:t>
                      </a:r>
                      <a:r>
                        <a:rPr lang="en-US" sz="2000" u="none" strike="noStrike" cap="none" baseline="30000">
                          <a:solidFill>
                            <a:srgbClr val="000000"/>
                          </a:solidFill>
                        </a:rPr>
                        <a:t>(Pereira et al., 2021) level I</a:t>
                      </a:r>
                      <a:endParaRPr sz="2000" u="none" strike="noStrike" cap="none"/>
                    </a:p>
                    <a:p>
                      <a:pPr marL="285750" marR="0" lvl="0" indent="-1587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285750" marR="0" lvl="0" indent="-28575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Survival rate 97.8% for NSCR and 96.5% for SCR</a:t>
                      </a:r>
                      <a:endParaRPr sz="1800" u="none" strike="noStrike" cap="none"/>
                    </a:p>
                    <a:p>
                      <a:pPr marL="285750" marR="0" lvl="0" indent="-15875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342900" marR="0" lvl="0" indent="-34290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NS difference in success rate but NSCR had significantly higher pulpal exposure compared to: </a:t>
                      </a:r>
                      <a:r>
                        <a:rPr lang="en-US" sz="2000" b="0" i="0" u="none" strike="noStrike" cap="none" baseline="30000">
                          <a:solidFill>
                            <a:srgbClr val="0D0D0D"/>
                          </a:solidFill>
                        </a:rPr>
                        <a:t>Ricketts et al., 2013) level I</a:t>
                      </a:r>
                      <a:r>
                        <a:rPr lang="en-US" sz="2000" u="none" strike="noStrike" cap="none"/>
                        <a:t> </a:t>
                      </a:r>
                      <a:endParaRPr sz="1800" u="none" strike="noStrike" cap="none"/>
                    </a:p>
                    <a:p>
                      <a:pPr marL="0" marR="0" lvl="0" indent="0" algn="just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800100" marR="0" lvl="1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SCR (RR= 0.24, 95% CI 0.06 to 0.90)</a:t>
                      </a:r>
                      <a:endParaRPr sz="1800" u="none" strike="noStrike" cap="none"/>
                    </a:p>
                    <a:p>
                      <a:pPr marL="914400" marR="0" lvl="2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ourier New"/>
                        <a:buNone/>
                      </a:pPr>
                      <a:endParaRPr sz="1800" u="none" strike="noStrike" cap="none"/>
                    </a:p>
                    <a:p>
                      <a:pPr marL="800100" marR="0" lvl="1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u="none" strike="noStrike" cap="none"/>
                        <a:t>SWE (RR= 0.31, 95% CI 0.17 to 0.57)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65" name="Google Shape;265;p15"/>
          <p:cNvSpPr txBox="1"/>
          <p:nvPr/>
        </p:nvSpPr>
        <p:spPr>
          <a:xfrm>
            <a:off x="1792394" y="516566"/>
            <a:ext cx="8607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Dental Caries Removal Technique</a:t>
            </a:r>
            <a:endParaRPr sz="1400" b="0" i="0" u="none" strike="noStrike" cap="none">
              <a:solidFill>
                <a:srgbClr val="2A501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16"/>
          <p:cNvSpPr txBox="1"/>
          <p:nvPr/>
        </p:nvSpPr>
        <p:spPr>
          <a:xfrm>
            <a:off x="1529930" y="1339016"/>
            <a:ext cx="8607300" cy="646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b="1" i="0" u="none" strike="noStrike" cap="none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Dental Caries Removal Technique</a:t>
            </a:r>
            <a:endParaRPr sz="1400" b="0" i="0" u="none" strike="noStrike" cap="none">
              <a:solidFill>
                <a:srgbClr val="2A501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2" name="Google Shape;272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0498" y="2585077"/>
            <a:ext cx="10757626" cy="140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278;p17"/>
          <p:cNvSpPr txBox="1">
            <a:spLocks noGrp="1"/>
          </p:cNvSpPr>
          <p:nvPr>
            <p:ph type="title"/>
          </p:nvPr>
        </p:nvSpPr>
        <p:spPr>
          <a:xfrm>
            <a:off x="919709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 Therapy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279" name="Google Shape;279;p17"/>
          <p:cNvSpPr txBox="1">
            <a:spLocks noGrp="1"/>
          </p:cNvSpPr>
          <p:nvPr>
            <p:ph type="body" idx="1"/>
          </p:nvPr>
        </p:nvSpPr>
        <p:spPr>
          <a:xfrm>
            <a:off x="534750" y="1700025"/>
            <a:ext cx="6112200" cy="21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560"/>
              </a:spcBef>
              <a:spcAft>
                <a:spcPts val="0"/>
              </a:spcAft>
              <a:buNone/>
            </a:pPr>
            <a:endParaRPr sz="2800"/>
          </a:p>
          <a:p>
            <a:pPr marL="1371600" lvl="2" indent="-457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lphaLcPeriod"/>
            </a:pPr>
            <a:r>
              <a:rPr lang="en-US" sz="2400"/>
              <a:t>Vital pulp therapy</a:t>
            </a:r>
            <a:endParaRPr sz="2400"/>
          </a:p>
          <a:p>
            <a:pPr marL="1371600" lvl="2" indent="-457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lphaLcPeriod"/>
            </a:pPr>
            <a:r>
              <a:rPr lang="en-US" sz="2400"/>
              <a:t>Non-vital pulp therapy</a:t>
            </a:r>
            <a:endParaRPr sz="2400"/>
          </a:p>
          <a:p>
            <a:pPr marL="742950" lvl="1" indent="-107950" algn="just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18"/>
          <p:cNvSpPr txBox="1">
            <a:spLocks noGrp="1"/>
          </p:cNvSpPr>
          <p:nvPr>
            <p:ph type="title"/>
          </p:nvPr>
        </p:nvSpPr>
        <p:spPr>
          <a:xfrm>
            <a:off x="897600" y="735117"/>
            <a:ext cx="82296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Vital Pulp Therapy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286" name="Google Shape;286;p18"/>
          <p:cNvSpPr txBox="1">
            <a:spLocks noGrp="1"/>
          </p:cNvSpPr>
          <p:nvPr>
            <p:ph type="body" idx="1"/>
          </p:nvPr>
        </p:nvSpPr>
        <p:spPr>
          <a:xfrm>
            <a:off x="506225" y="1555625"/>
            <a:ext cx="9249000" cy="320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1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2000"/>
          </a:p>
          <a:p>
            <a:pPr marL="857250" lvl="2" indent="-4318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For primary teeth affected by deep caries with reversible pulpitis and without radiographic sign of infection or pathologic resorption.  </a:t>
            </a:r>
            <a:endParaRPr sz="2000"/>
          </a:p>
          <a:p>
            <a:pPr marL="857250" lvl="2" indent="-368300" algn="just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2000"/>
          </a:p>
          <a:p>
            <a:pPr marL="857250" lvl="2" indent="-4318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Aims to maintain pulpal vitality.</a:t>
            </a:r>
            <a:endParaRPr sz="2000"/>
          </a:p>
          <a:p>
            <a:pPr marL="857250" lvl="2" indent="-3048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/>
          </a:p>
          <a:p>
            <a:pPr marL="857250" lvl="2" indent="-3048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/>
          </a:p>
          <a:p>
            <a:pPr marL="857250" lvl="2" indent="-38100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2000"/>
          </a:p>
          <a:p>
            <a:pPr marL="857250" lvl="2" indent="-3048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/>
          </a:p>
          <a:p>
            <a:pPr marL="857250" lvl="2" indent="-3048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0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2" name="Google Shape;292;p19"/>
          <p:cNvGraphicFramePr/>
          <p:nvPr/>
        </p:nvGraphicFramePr>
        <p:xfrm>
          <a:off x="618006" y="1148451"/>
          <a:ext cx="10956000" cy="4792765"/>
        </p:xfrm>
        <a:graphic>
          <a:graphicData uri="http://schemas.openxmlformats.org/drawingml/2006/table">
            <a:tbl>
              <a:tblPr>
                <a:noFill/>
                <a:tableStyleId>{DB12ED84-33C8-409F-8C89-C5E8E887271E}</a:tableStyleId>
              </a:tblPr>
              <a:tblGrid>
                <a:gridCol w="2224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477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7841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77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2A501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VPT</a:t>
                      </a:r>
                      <a:endParaRPr sz="1800" u="none" strike="noStrike" cap="none">
                        <a:solidFill>
                          <a:srgbClr val="2A501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2A501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Indication</a:t>
                      </a:r>
                      <a:endParaRPr sz="1800" u="none" strike="noStrike" cap="none">
                        <a:solidFill>
                          <a:srgbClr val="2A501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1800"/>
                        <a:buFont typeface="Times New Roman"/>
                        <a:buNone/>
                      </a:pPr>
                      <a:r>
                        <a:rPr lang="en-US" sz="1800" b="1" i="0" u="none" strike="noStrike" cap="none">
                          <a:solidFill>
                            <a:srgbClr val="2A501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Procedure</a:t>
                      </a:r>
                      <a:endParaRPr sz="1800" u="none" strike="noStrike" cap="none">
                        <a:solidFill>
                          <a:srgbClr val="2A501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9842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Indirect pulp capping (IPC)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4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primary tooth with deep caries.</a:t>
                      </a:r>
                      <a:endParaRPr sz="1800" u="none" strike="noStrike" cap="none"/>
                    </a:p>
                    <a:p>
                      <a:pPr marL="0" marR="0" lvl="0" indent="-25400" algn="just" rtl="0"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Normal pulp or reversible pulpitis.</a:t>
                      </a:r>
                      <a:endParaRPr sz="1800" u="none" strike="noStrike" cap="none"/>
                    </a:p>
                    <a:p>
                      <a:pPr marL="0" marR="0" lvl="0" indent="0" algn="just" rtl="0"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400"/>
                        <a:buFont typeface="Arial"/>
                        <a:buNone/>
                      </a:pPr>
                      <a:endParaRPr sz="1800" b="0" i="0" u="none" strike="noStrike" cap="none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Leaves the deepest caries adjacent to the pulp undisturbed to avoid pulp exposure. The caries-affected dentin is lined with a biocompatible protective liner.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41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Direct pulp capping (DPC)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FF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4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Following a small pulpal exposure of one millimeter or less </a:t>
                      </a:r>
                      <a:endParaRPr sz="1800" u="none" strike="noStrike" cap="none"/>
                    </a:p>
                    <a:p>
                      <a:pPr marL="0" marR="0" lvl="0" indent="-25400" algn="just" rtl="0"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Normal pulp or reversible pulpitis.</a:t>
                      </a:r>
                      <a:endParaRPr sz="1800" u="none" strike="noStrike" cap="none"/>
                    </a:p>
                    <a:p>
                      <a:pPr marL="0" marR="0" lvl="0" indent="-25400" algn="just" rtl="0"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radiographic signs of pathology. </a:t>
                      </a:r>
                      <a:endParaRPr sz="1800" u="none" strike="noStrike" cap="none"/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FF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small pulpal exposure of one milimeter or less during cavity preparation or following a traumatic injury is covered with a biocompatible pulp capping agent. </a:t>
                      </a:r>
                      <a:endParaRPr sz="1800" u="none" strike="noStrike" cap="none"/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FF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40375"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Pulpotomy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-254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When caries removal results in pulp exposure in a primary tooth. </a:t>
                      </a:r>
                      <a:endParaRPr sz="1800" u="none" strike="noStrike" cap="none"/>
                    </a:p>
                    <a:p>
                      <a:pPr marL="0" marR="0" lvl="0" indent="-25400" algn="just" rtl="0"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Normal pulp or reversible pulpitis.</a:t>
                      </a:r>
                      <a:endParaRPr sz="1800" u="none" strike="noStrike" cap="none"/>
                    </a:p>
                    <a:p>
                      <a:pPr marL="0" marR="0" lvl="0" indent="-25400" algn="just" rtl="0"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Char char="•"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No radiographic signs of pathology.</a:t>
                      </a:r>
                      <a:endParaRPr sz="1800" u="none" strike="noStrike" cap="none"/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Times New Roman"/>
                        <a:buNone/>
                      </a:pPr>
                      <a:r>
                        <a:rPr lang="en-US" sz="18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The coronal pulp is amputated. After hemostasis is achieved, a biocompatible material is placed over the remaining radicular pulp.</a:t>
                      </a:r>
                      <a:endParaRPr sz="18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2300" marR="72300" marT="45250" marB="45250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93" name="Google Shape;293;p19"/>
          <p:cNvSpPr txBox="1"/>
          <p:nvPr/>
        </p:nvSpPr>
        <p:spPr>
          <a:xfrm>
            <a:off x="728661" y="6184208"/>
            <a:ext cx="8424900" cy="43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Adapted from: American Academy of Pediatric Dentistry. Pulp therapy for primary and immature permanent teeth. The Reference Manual of Pediatric Dentistry. Chicago, Ill.: American Academy of </a:t>
            </a:r>
            <a:r>
              <a:rPr lang="en-US" sz="1100" i="1"/>
              <a:t>Pediatric Dentistry</a:t>
            </a:r>
            <a:r>
              <a:rPr lang="en-US" sz="1100" b="0" i="1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 2021:399-407.</a:t>
            </a:r>
            <a:endParaRPr sz="11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4" name="Google Shape;294;p19"/>
          <p:cNvSpPr txBox="1">
            <a:spLocks noGrp="1"/>
          </p:cNvSpPr>
          <p:nvPr>
            <p:ph type="title"/>
          </p:nvPr>
        </p:nvSpPr>
        <p:spPr>
          <a:xfrm>
            <a:off x="1981200" y="327951"/>
            <a:ext cx="82296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Vital Pulp Therapy</a:t>
            </a:r>
            <a:endParaRPr b="1">
              <a:solidFill>
                <a:srgbClr val="2A501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"/>
          <p:cNvSpPr txBox="1">
            <a:spLocks noGrp="1"/>
          </p:cNvSpPr>
          <p:nvPr>
            <p:ph type="title"/>
          </p:nvPr>
        </p:nvSpPr>
        <p:spPr>
          <a:xfrm>
            <a:off x="954650" y="297942"/>
            <a:ext cx="82296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Vital Pulp Therapy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301" name="Google Shape;301;p20"/>
          <p:cNvSpPr txBox="1">
            <a:spLocks noGrp="1"/>
          </p:cNvSpPr>
          <p:nvPr>
            <p:ph type="body" idx="1"/>
          </p:nvPr>
        </p:nvSpPr>
        <p:spPr>
          <a:xfrm>
            <a:off x="516700" y="930700"/>
            <a:ext cx="9907460" cy="4987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dirty="0"/>
          </a:p>
          <a:p>
            <a:pPr marL="742950" lvl="1" indent="-2857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 dirty="0"/>
              <a:t>High success rates at 24-month for IPC, DPC and pulpotomy regardless of the medicament used::</a:t>
            </a:r>
            <a:r>
              <a:rPr lang="en-US" sz="14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(Coll et al., </a:t>
            </a:r>
            <a:r>
              <a:rPr lang="en-US" sz="1400" baseline="30000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2017</a:t>
            </a:r>
            <a:r>
              <a:rPr lang="en-US" sz="14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) level I</a:t>
            </a:r>
            <a:endParaRPr sz="1400" dirty="0"/>
          </a:p>
          <a:p>
            <a:pPr marL="1143000" lvl="2" indent="-2730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100"/>
              <a:buChar char="•"/>
            </a:pPr>
            <a:r>
              <a:rPr lang="en-US" sz="2100" dirty="0"/>
              <a:t>94.4% for IPC (95% CI 84.9 to 98.0)</a:t>
            </a:r>
            <a:endParaRPr sz="2100" dirty="0"/>
          </a:p>
          <a:p>
            <a:pPr marL="1143000" lvl="2" indent="-2730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100"/>
              <a:buChar char="•"/>
            </a:pPr>
            <a:r>
              <a:rPr lang="en-US" sz="2100" dirty="0"/>
              <a:t>88.8% for DPC (95% CI 73.3 to 95.8)</a:t>
            </a:r>
            <a:endParaRPr sz="2100" dirty="0"/>
          </a:p>
          <a:p>
            <a:pPr marL="1143000" lvl="2" indent="-2730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100"/>
              <a:buChar char="•"/>
            </a:pPr>
            <a:r>
              <a:rPr lang="en-US" sz="2100" dirty="0"/>
              <a:t>82.6% for pulpotomy (95% CI 75.8 to 87.8)</a:t>
            </a:r>
          </a:p>
          <a:p>
            <a:pPr marL="1143000" lvl="2" indent="-2730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3100"/>
              <a:buChar char="•"/>
            </a:pPr>
            <a:endParaRPr lang="en-US" sz="2100" dirty="0"/>
          </a:p>
          <a:p>
            <a:pPr marL="685800" lvl="1" indent="-273050" algn="just">
              <a:spcBef>
                <a:spcPts val="480"/>
              </a:spcBef>
              <a:buClr>
                <a:schemeClr val="dk1"/>
              </a:buClr>
              <a:buSzPts val="3100"/>
              <a:buChar char="•"/>
            </a:pPr>
            <a:r>
              <a:rPr lang="en-US" sz="2300" dirty="0"/>
              <a:t>Currently, there is insufficient evidence to directly compare the effectiveness of different types of VPT for vital primary teeth affected by deep caries</a:t>
            </a:r>
          </a:p>
          <a:p>
            <a:pPr marL="685800" lvl="1" indent="-273050" algn="just">
              <a:spcBef>
                <a:spcPts val="480"/>
              </a:spcBef>
              <a:buClr>
                <a:schemeClr val="dk1"/>
              </a:buClr>
              <a:buSzPts val="3100"/>
              <a:buChar char="•"/>
            </a:pPr>
            <a:endParaRPr lang="en-US" sz="2300" dirty="0"/>
          </a:p>
          <a:p>
            <a:pPr marL="685800" lvl="1" indent="-273050" algn="just">
              <a:spcBef>
                <a:spcPts val="480"/>
              </a:spcBef>
              <a:buClr>
                <a:schemeClr val="dk1"/>
              </a:buClr>
              <a:buSzPts val="3100"/>
              <a:buChar char="•"/>
            </a:pPr>
            <a:r>
              <a:rPr lang="en-US" sz="2300" dirty="0"/>
              <a:t>However, DG members believe that the choice of VPT should be either IPC, or pulpotomy in the case of pulpal exposure.  </a:t>
            </a:r>
          </a:p>
          <a:p>
            <a:pPr marL="685800" lvl="1" indent="-273050" algn="just">
              <a:spcBef>
                <a:spcPts val="480"/>
              </a:spcBef>
              <a:buClr>
                <a:schemeClr val="dk1"/>
              </a:buClr>
              <a:buSzPts val="3100"/>
              <a:buChar char="•"/>
            </a:pPr>
            <a:endParaRPr lang="en-US" sz="2300" dirty="0"/>
          </a:p>
          <a:p>
            <a:pPr marL="1143000" lvl="2" indent="-273050" algn="just">
              <a:spcBef>
                <a:spcPts val="480"/>
              </a:spcBef>
              <a:buClr>
                <a:schemeClr val="dk1"/>
              </a:buClr>
              <a:buSzPts val="3100"/>
              <a:buChar char="•"/>
            </a:pPr>
            <a:endParaRPr sz="2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Google Shape;159;p2"/>
          <p:cNvGrpSpPr/>
          <p:nvPr/>
        </p:nvGrpSpPr>
        <p:grpSpPr>
          <a:xfrm>
            <a:off x="663757" y="324547"/>
            <a:ext cx="10191384" cy="6268258"/>
            <a:chOff x="1788533" y="1758609"/>
            <a:chExt cx="5566933" cy="4209145"/>
          </a:xfrm>
        </p:grpSpPr>
        <p:pic>
          <p:nvPicPr>
            <p:cNvPr id="160" name="Google Shape;160;p2">
              <a:hlinkClick r:id="rId3" action="ppaction://hlinksldjump"/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1788533" y="1758609"/>
              <a:ext cx="2715577" cy="2036683"/>
            </a:xfrm>
            <a:prstGeom prst="rect">
              <a:avLst/>
            </a:prstGeom>
            <a:noFill/>
            <a:ln w="9525" cap="flat" cmpd="sng">
              <a:solidFill>
                <a:srgbClr val="D3D3D3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61" name="Google Shape;161;p2">
              <a:hlinkClick r:id="rId5" action="ppaction://hlinksldjump"/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4639889" y="1758609"/>
              <a:ext cx="2715577" cy="2036683"/>
            </a:xfrm>
            <a:prstGeom prst="rect">
              <a:avLst/>
            </a:prstGeom>
            <a:noFill/>
            <a:ln w="9525" cap="flat" cmpd="sng">
              <a:solidFill>
                <a:srgbClr val="D3D3D3"/>
              </a:solidFill>
              <a:prstDash val="solid"/>
              <a:round/>
              <a:headEnd type="none" w="sm" len="sm"/>
              <a:tailEnd type="none" w="sm" len="sm"/>
            </a:ln>
          </p:spPr>
        </p:pic>
        <p:pic>
          <p:nvPicPr>
            <p:cNvPr id="162" name="Google Shape;162;p2">
              <a:hlinkClick r:id="rId7" action="ppaction://hlinksldjump"/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788533" y="3931071"/>
              <a:ext cx="2715577" cy="2036683"/>
            </a:xfrm>
            <a:prstGeom prst="rect">
              <a:avLst/>
            </a:prstGeom>
            <a:noFill/>
            <a:ln w="9525" cap="flat" cmpd="sng">
              <a:solidFill>
                <a:srgbClr val="D3D3D3"/>
              </a:solidFill>
              <a:prstDash val="solid"/>
              <a:round/>
              <a:headEnd type="none" w="sm" len="sm"/>
              <a:tailEnd type="none" w="sm" len="sm"/>
            </a:ln>
          </p:spPr>
        </p:pic>
      </p:grp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>
          <a:extLst>
            <a:ext uri="{FF2B5EF4-FFF2-40B4-BE49-F238E27FC236}">
              <a16:creationId xmlns:a16="http://schemas.microsoft.com/office/drawing/2014/main" id="{AB36E6F6-6712-6467-4E94-AC4C50B8EF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">
            <a:extLst>
              <a:ext uri="{FF2B5EF4-FFF2-40B4-BE49-F238E27FC236}">
                <a16:creationId xmlns:a16="http://schemas.microsoft.com/office/drawing/2014/main" id="{8665A8A5-0E0F-0596-B1AD-09F28D1C25F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954650" y="297942"/>
            <a:ext cx="8229600" cy="82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Vital Pulp Therapy</a:t>
            </a:r>
            <a:endParaRPr b="1">
              <a:solidFill>
                <a:srgbClr val="2A501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D94E06-C4C5-FFFE-3E95-4119BAA18F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11" y="1948961"/>
            <a:ext cx="10563772" cy="29600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48234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p21"/>
          <p:cNvSpPr txBox="1">
            <a:spLocks noGrp="1"/>
          </p:cNvSpPr>
          <p:nvPr>
            <p:ph type="title"/>
          </p:nvPr>
        </p:nvSpPr>
        <p:spPr>
          <a:xfrm>
            <a:off x="897600" y="701247"/>
            <a:ext cx="8229600" cy="68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Indirect Pulp Capping Agents</a:t>
            </a:r>
            <a:br>
              <a:rPr lang="en-US" b="1">
                <a:solidFill>
                  <a:srgbClr val="2A5010"/>
                </a:solidFill>
              </a:rPr>
            </a:br>
            <a:endParaRPr>
              <a:solidFill>
                <a:srgbClr val="2A5010"/>
              </a:solidFill>
            </a:endParaRPr>
          </a:p>
        </p:txBody>
      </p:sp>
      <p:sp>
        <p:nvSpPr>
          <p:cNvPr id="309" name="Google Shape;309;p21"/>
          <p:cNvSpPr txBox="1">
            <a:spLocks noGrp="1"/>
          </p:cNvSpPr>
          <p:nvPr>
            <p:ph type="body" idx="1"/>
          </p:nvPr>
        </p:nvSpPr>
        <p:spPr>
          <a:xfrm>
            <a:off x="587400" y="1305088"/>
            <a:ext cx="9410100" cy="286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/>
          </a:bodyPr>
          <a:lstStyle/>
          <a:p>
            <a:pPr marL="404813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 dirty="0"/>
              <a:t>NS difference in the effectiveness of various IPC agents in the success rate of IPC:  </a:t>
            </a:r>
            <a:endParaRPr dirty="0"/>
          </a:p>
          <a:p>
            <a:pPr marL="404813" lvl="0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dirty="0"/>
          </a:p>
          <a:p>
            <a:pPr marL="1143000" lvl="2" indent="-215900" algn="just" rtl="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Ca(OH)₂ vs MTA vs GIC </a:t>
            </a:r>
            <a:r>
              <a:rPr lang="en-US" sz="2200" baseline="30000" dirty="0">
                <a:solidFill>
                  <a:srgbClr val="000000"/>
                </a:solidFill>
              </a:rPr>
              <a:t>(Mathur </a:t>
            </a:r>
            <a:r>
              <a:rPr lang="en-US" sz="2200" baseline="30000" dirty="0"/>
              <a:t>et al., 2016) level 1</a:t>
            </a:r>
            <a:endParaRPr sz="2200" baseline="30000" dirty="0"/>
          </a:p>
          <a:p>
            <a:pPr marL="1143000" lvl="2" indent="-215900" algn="just" rtl="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Ca(OH)₂ vs adhesive system vs RMGIC </a:t>
            </a:r>
            <a:r>
              <a:rPr lang="en-US" sz="2200" baseline="30000" dirty="0"/>
              <a:t>(Santos et al., 2017) level 1</a:t>
            </a:r>
            <a:endParaRPr sz="2200" dirty="0"/>
          </a:p>
          <a:p>
            <a:pPr marL="1143000" lvl="2" indent="-215900" algn="just" rtl="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Ca(OH)₂ vs bonding agent </a:t>
            </a:r>
            <a:r>
              <a:rPr lang="en-US" sz="2200" baseline="30000" dirty="0"/>
              <a:t>(Coll et al., </a:t>
            </a:r>
            <a:r>
              <a:rPr lang="en-US" sz="2200" baseline="30000" dirty="0">
                <a:solidFill>
                  <a:schemeClr val="dk1"/>
                </a:solidFill>
              </a:rPr>
              <a:t>2017</a:t>
            </a:r>
            <a:r>
              <a:rPr lang="en-US" sz="2200" baseline="30000" dirty="0"/>
              <a:t>) level 1</a:t>
            </a:r>
            <a:endParaRPr sz="2200" dirty="0"/>
          </a:p>
          <a:p>
            <a:pPr marL="1143000" lvl="2" indent="-215900" algn="just" rtl="0">
              <a:lnSpc>
                <a:spcPct val="15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 err="1"/>
              <a:t>Dycal</a:t>
            </a:r>
            <a:r>
              <a:rPr lang="en-US" sz="2200" dirty="0"/>
              <a:t> vs </a:t>
            </a:r>
            <a:r>
              <a:rPr lang="en-US" sz="2200" dirty="0" err="1"/>
              <a:t>Biodentine</a:t>
            </a:r>
            <a:r>
              <a:rPr lang="en-US" sz="2200" dirty="0"/>
              <a:t> vs </a:t>
            </a:r>
            <a:r>
              <a:rPr lang="en-US" sz="2200" dirty="0" err="1"/>
              <a:t>Theracal</a:t>
            </a:r>
            <a:r>
              <a:rPr lang="en-US" sz="2200" dirty="0"/>
              <a:t> LC </a:t>
            </a:r>
            <a:r>
              <a:rPr lang="en-US" sz="2200" baseline="30000" dirty="0"/>
              <a:t>(Sahin et al., 2021) level 1</a:t>
            </a:r>
            <a:endParaRPr sz="2200" dirty="0"/>
          </a:p>
        </p:txBody>
      </p:sp>
      <p:pic>
        <p:nvPicPr>
          <p:cNvPr id="310" name="Google Shape;310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0925" y="4530299"/>
            <a:ext cx="10530150" cy="2045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3"/>
          <p:cNvSpPr txBox="1">
            <a:spLocks noGrp="1"/>
          </p:cNvSpPr>
          <p:nvPr>
            <p:ph type="title"/>
          </p:nvPr>
        </p:nvSpPr>
        <p:spPr>
          <a:xfrm>
            <a:off x="1981213" y="388713"/>
            <a:ext cx="8229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Pulpotomy Agents</a:t>
            </a:r>
            <a:endParaRPr b="1">
              <a:solidFill>
                <a:srgbClr val="2A5010"/>
              </a:solidFill>
            </a:endParaRPr>
          </a:p>
        </p:txBody>
      </p:sp>
      <p:graphicFrame>
        <p:nvGraphicFramePr>
          <p:cNvPr id="324" name="Google Shape;324;p23"/>
          <p:cNvGraphicFramePr/>
          <p:nvPr/>
        </p:nvGraphicFramePr>
        <p:xfrm>
          <a:off x="619588" y="1342973"/>
          <a:ext cx="10952825" cy="465332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28888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Agents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Outcome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Ca(OH)₂ 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/>
                        <a:t>v</a:t>
                      </a:r>
                      <a:r>
                        <a:rPr lang="en-US" sz="2000" u="none" strike="noStrike" cap="none"/>
                        <a:t>s 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MTA, formocresol, FS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Success rate was higher with MTA, formocresol and FS at 24-month: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</a:t>
                      </a:r>
                      <a:r>
                        <a:rPr lang="en-US" sz="2000" b="0" i="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2017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 level I</a:t>
                      </a:r>
                      <a:endParaRPr sz="2000" b="0" i="0" u="none" strike="noStrike" cap="none" baseline="300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8001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MTA vs Ca(OH)₂ (RR= 1.96, 95% CI 1.52 to 2.53)</a:t>
                      </a:r>
                      <a:endParaRPr sz="1800" u="none" strike="noStrike" cap="none"/>
                    </a:p>
                    <a:p>
                      <a:pPr marL="800100" marR="0" lvl="0" indent="-215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8001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Formocresol vs Ca(OH)₂ (RR= 1.76, 95% CI 1.40 to 2.23)</a:t>
                      </a:r>
                      <a:endParaRPr sz="1800" u="none" strike="noStrike" cap="none"/>
                    </a:p>
                    <a:p>
                      <a:pPr marL="800100" marR="0" lvl="0" indent="-215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800100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FS vs Ca(OH)₂ (RR= 1.57, 95% CI 1.19 to 2.06)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Ca(OH)₂ 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/>
                        <a:t>v</a:t>
                      </a:r>
                      <a:r>
                        <a:rPr lang="en-US" sz="2000" u="none" strike="noStrike" cap="none"/>
                        <a:t>s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formocresol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Ca(OH)₂ had higher failure rate at 24-month: </a:t>
                      </a:r>
                      <a:r>
                        <a:rPr lang="en-US" sz="200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(Stratigaki et al., 2022) level I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None/>
                      </a:pPr>
                      <a:endParaRPr sz="1200" u="none" strike="noStrike" cap="none" baseline="30000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  <a:p>
                      <a:pPr marL="808037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clinical failure (RR= 4.13, 95% CI 1.22 to 13.99)</a:t>
                      </a:r>
                      <a:endParaRPr sz="1800" u="none" strike="noStrike" cap="none"/>
                    </a:p>
                    <a:p>
                      <a:pPr marL="808037" marR="0" lvl="0" indent="-215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  <a:p>
                      <a:pPr marL="808037" marR="0" lvl="0" indent="-34290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radiographic failure (RR= 3.51, 95% CI 1.50 to 8.21).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20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4"/>
          <p:cNvSpPr txBox="1">
            <a:spLocks noGrp="1"/>
          </p:cNvSpPr>
          <p:nvPr>
            <p:ph type="title"/>
          </p:nvPr>
        </p:nvSpPr>
        <p:spPr>
          <a:xfrm>
            <a:off x="1981200" y="517013"/>
            <a:ext cx="8229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Pulpotomy Agents</a:t>
            </a:r>
            <a:endParaRPr b="1">
              <a:solidFill>
                <a:srgbClr val="2A5010"/>
              </a:solidFill>
            </a:endParaRPr>
          </a:p>
        </p:txBody>
      </p:sp>
      <p:graphicFrame>
        <p:nvGraphicFramePr>
          <p:cNvPr id="331" name="Google Shape;331;p24"/>
          <p:cNvGraphicFramePr/>
          <p:nvPr/>
        </p:nvGraphicFramePr>
        <p:xfrm>
          <a:off x="683738" y="1528348"/>
          <a:ext cx="10824525" cy="512070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33397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84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Agents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Outcome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MTA 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/>
                        <a:t>v</a:t>
                      </a:r>
                      <a:r>
                        <a:rPr lang="en-US" sz="2000" u="none" strike="noStrike" cap="none"/>
                        <a:t>s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formocresol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NS difference at 24-month in terms of success rates and failure rates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</a:t>
                      </a:r>
                      <a:r>
                        <a:rPr lang="en-US" sz="2000" b="0" i="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2017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 level I;</a:t>
                      </a:r>
                      <a:r>
                        <a:rPr lang="en-US" sz="2000" u="none" strike="noStrike" cap="none"/>
                        <a:t>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(Smaïl-Faugeron et al., 2018) level I</a:t>
                      </a:r>
                      <a:r>
                        <a:rPr lang="en-US" sz="2800" u="none" strike="noStrike" cap="none"/>
                        <a:t> </a:t>
                      </a:r>
                      <a:r>
                        <a:rPr lang="en-US" sz="2000" u="none" strike="noStrike" cap="none"/>
                        <a:t>  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Full strength formocresol 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/>
                        <a:t>v</a:t>
                      </a:r>
                      <a:r>
                        <a:rPr lang="en-US" sz="2000" u="none" strike="noStrike" cap="none"/>
                        <a:t>s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MTA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NS difference in clinical failure at 24-month.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(Smaïl-Faugeron et al., 2018) level I</a:t>
                      </a:r>
                      <a:endParaRPr sz="20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  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But significantly more radiological failures in formocresol group (RR= 0.2, 95% CI 0.06 to 0.67).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1:5 diluted formocresol 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/>
                        <a:t>v</a:t>
                      </a:r>
                      <a:r>
                        <a:rPr lang="en-US" sz="2000" u="none" strike="noStrike" cap="none"/>
                        <a:t>s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MTA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NS difference in clinical and radiological failure at 24-month.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(Smaïl-Faugeron et al., 2018) level I</a:t>
                      </a:r>
                      <a:endParaRPr sz="20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p25"/>
          <p:cNvSpPr txBox="1">
            <a:spLocks noGrp="1"/>
          </p:cNvSpPr>
          <p:nvPr>
            <p:ph type="title"/>
          </p:nvPr>
        </p:nvSpPr>
        <p:spPr>
          <a:xfrm>
            <a:off x="1981213" y="673838"/>
            <a:ext cx="8229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Pulpotomy Agents</a:t>
            </a:r>
            <a:endParaRPr b="1">
              <a:solidFill>
                <a:srgbClr val="2A5010"/>
              </a:solidFill>
            </a:endParaRPr>
          </a:p>
        </p:txBody>
      </p:sp>
      <p:graphicFrame>
        <p:nvGraphicFramePr>
          <p:cNvPr id="338" name="Google Shape;338;p25"/>
          <p:cNvGraphicFramePr/>
          <p:nvPr/>
        </p:nvGraphicFramePr>
        <p:xfrm>
          <a:off x="726500" y="1585348"/>
          <a:ext cx="10738975" cy="421415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243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305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1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Agents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>
                          <a:solidFill>
                            <a:srgbClr val="2A5010"/>
                          </a:solidFill>
                        </a:rPr>
                        <a:t>Outcome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19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MTA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/>
                        <a:t>v</a:t>
                      </a:r>
                      <a:r>
                        <a:rPr lang="en-US" sz="2000" u="none" strike="noStrike" cap="none"/>
                        <a:t>s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FS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NS difference at 24-month in terms of clinical and radiological outcomes.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</a:t>
                      </a:r>
                      <a:r>
                        <a:rPr lang="en-US" sz="2000" b="0" i="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2017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 level I; Smaïl-Faugeron et al., 2018) level I</a:t>
                      </a:r>
                      <a:r>
                        <a:rPr lang="en-US" sz="2800" u="none" strike="noStrike" cap="none"/>
                        <a:t> </a:t>
                      </a:r>
                      <a:r>
                        <a:rPr lang="en-US" sz="2000" u="none" strike="noStrike" cap="none"/>
                        <a:t>  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sz="20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However, MTA had a significantly better number needed to treat (NNT= 9). 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14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994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MTA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/>
                        <a:t>v</a:t>
                      </a:r>
                      <a:r>
                        <a:rPr lang="en-US" sz="2000" u="none" strike="noStrike" cap="none"/>
                        <a:t>s</a:t>
                      </a:r>
                      <a:endParaRPr sz="1800" u="none" strike="noStrike" cap="none"/>
                    </a:p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Biodentine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NS difference in terms of clinical &amp; radiological failure and overall success at 12-month review.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Smaïl-Faugeron et al., 2018) level I</a:t>
                      </a:r>
                      <a:r>
                        <a:rPr lang="en-US" sz="28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;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</a:t>
                      </a:r>
                      <a:r>
                        <a:rPr lang="en-US" sz="2000" b="0" i="0" u="none" strike="noStrike" cap="none" baseline="30000">
                          <a:latin typeface="Arial"/>
                          <a:ea typeface="Arial"/>
                          <a:cs typeface="Arial"/>
                          <a:sym typeface="Arial"/>
                        </a:rPr>
                        <a:t>2017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) level I</a:t>
                      </a:r>
                      <a:r>
                        <a:rPr lang="en-US" sz="2000" u="none" strike="noStrike" cap="none"/>
                        <a:t> 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26"/>
          <p:cNvSpPr txBox="1">
            <a:spLocks noGrp="1"/>
          </p:cNvSpPr>
          <p:nvPr>
            <p:ph type="title"/>
          </p:nvPr>
        </p:nvSpPr>
        <p:spPr>
          <a:xfrm>
            <a:off x="704049" y="581075"/>
            <a:ext cx="97497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</a:pPr>
            <a:r>
              <a:rPr lang="en-US" sz="3200" b="1">
                <a:solidFill>
                  <a:srgbClr val="2A5010"/>
                </a:solidFill>
              </a:rPr>
              <a:t>Concerning the potential toxicity of formocresol</a:t>
            </a:r>
            <a:endParaRPr sz="3200" b="1">
              <a:solidFill>
                <a:srgbClr val="2A5010"/>
              </a:solidFill>
            </a:endParaRPr>
          </a:p>
        </p:txBody>
      </p:sp>
      <p:sp>
        <p:nvSpPr>
          <p:cNvPr id="345" name="Google Shape;345;p26"/>
          <p:cNvSpPr txBox="1">
            <a:spLocks noGrp="1"/>
          </p:cNvSpPr>
          <p:nvPr>
            <p:ph type="body" idx="1"/>
          </p:nvPr>
        </p:nvSpPr>
        <p:spPr>
          <a:xfrm>
            <a:off x="704050" y="1759800"/>
            <a:ext cx="9364800" cy="313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0" lvl="0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>
              <a:solidFill>
                <a:srgbClr val="000000"/>
              </a:solidFill>
            </a:endParaRPr>
          </a:p>
          <a:p>
            <a:pPr marL="457200" lvl="1" indent="-342900" algn="just" rtl="0">
              <a:spcBef>
                <a:spcPts val="44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rgbClr val="000000"/>
                </a:solidFill>
              </a:rPr>
              <a:t>The use of formocresol as pulpotomy medicament did not result in significant changes in plasma levels of formaldehyde or cresol during or after the procedures.</a:t>
            </a:r>
            <a:r>
              <a:rPr lang="en-US" sz="2200" baseline="30000">
                <a:solidFill>
                  <a:srgbClr val="000000"/>
                </a:solidFill>
              </a:rPr>
              <a:t>(Bagrizan et al., 2017) level III; (Kahl et al., 2008) level III</a:t>
            </a:r>
            <a:r>
              <a:rPr lang="en-US" sz="2200">
                <a:solidFill>
                  <a:srgbClr val="000000"/>
                </a:solidFill>
              </a:rPr>
              <a:t>  </a:t>
            </a:r>
            <a:endParaRPr/>
          </a:p>
          <a:p>
            <a:pPr marL="114300" lvl="1" indent="0" algn="just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>
              <a:solidFill>
                <a:srgbClr val="000000"/>
              </a:solidFill>
            </a:endParaRPr>
          </a:p>
          <a:p>
            <a:pPr marL="457200" lvl="1" indent="-342900" algn="just" rtl="0">
              <a:spcBef>
                <a:spcPts val="44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</a:pPr>
            <a:r>
              <a:rPr lang="en-US" sz="2200">
                <a:solidFill>
                  <a:srgbClr val="000000"/>
                </a:solidFill>
              </a:rPr>
              <a:t>The amount of formaldehyde released during formocresol pulpotomies does not pose significant health risks to children. </a:t>
            </a:r>
            <a:r>
              <a:rPr lang="en-US" sz="2200" baseline="30000">
                <a:solidFill>
                  <a:srgbClr val="000000"/>
                </a:solidFill>
              </a:rPr>
              <a:t>(Athanassiadis et al., 2015) level III; (Milnes, 2008) level III</a:t>
            </a:r>
            <a:r>
              <a:rPr lang="en-US" sz="2200">
                <a:solidFill>
                  <a:srgbClr val="000000"/>
                </a:solidFill>
              </a:rPr>
              <a:t> </a:t>
            </a:r>
            <a:endParaRPr sz="2200"/>
          </a:p>
          <a:p>
            <a:pPr marL="0" lvl="0" indent="0" algn="l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br>
              <a:rPr lang="en-US" sz="1200"/>
            </a:br>
            <a:endParaRPr sz="20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27"/>
          <p:cNvSpPr txBox="1">
            <a:spLocks noGrp="1"/>
          </p:cNvSpPr>
          <p:nvPr>
            <p:ph type="title"/>
          </p:nvPr>
        </p:nvSpPr>
        <p:spPr>
          <a:xfrm>
            <a:off x="965325" y="661013"/>
            <a:ext cx="8229600" cy="8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Pulpotomy Agents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352" name="Google Shape;352;p27"/>
          <p:cNvSpPr txBox="1">
            <a:spLocks noGrp="1"/>
          </p:cNvSpPr>
          <p:nvPr>
            <p:ph type="body" idx="1"/>
          </p:nvPr>
        </p:nvSpPr>
        <p:spPr>
          <a:xfrm>
            <a:off x="858300" y="1618875"/>
            <a:ext cx="8739300" cy="178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200"/>
          </a:p>
          <a:p>
            <a:pPr marL="457200" lvl="0" indent="-331470" algn="just" rtl="0">
              <a:spcBef>
                <a:spcPts val="48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•"/>
            </a:pPr>
            <a:r>
              <a:rPr lang="en-US" sz="2400">
                <a:solidFill>
                  <a:srgbClr val="000000"/>
                </a:solidFill>
              </a:rPr>
              <a:t>AAPD recommends only MTA and formocresol as the medicament of choice for teeth expected to be retained for 24 months or more.</a:t>
            </a:r>
            <a:r>
              <a:rPr lang="en-US" sz="24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(AAPD, 2021d) </a:t>
            </a:r>
            <a:r>
              <a:rPr lang="en-US" sz="2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</a:t>
            </a:r>
            <a:endParaRPr sz="2400">
              <a:solidFill>
                <a:srgbClr val="000000"/>
              </a:solidFill>
            </a:endParaRPr>
          </a:p>
          <a:p>
            <a:pPr marL="342900" lvl="0" indent="-2032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200">
              <a:solidFill>
                <a:srgbClr val="000000"/>
              </a:solidFill>
            </a:endParaRPr>
          </a:p>
          <a:p>
            <a:pPr marL="342900" lvl="0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000"/>
          </a:p>
        </p:txBody>
      </p:sp>
      <p:pic>
        <p:nvPicPr>
          <p:cNvPr id="353" name="Google Shape;353;p2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65325" y="3406875"/>
            <a:ext cx="10261351" cy="126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9" name="Google Shape;359;p28"/>
          <p:cNvSpPr txBox="1">
            <a:spLocks noGrp="1"/>
          </p:cNvSpPr>
          <p:nvPr>
            <p:ph type="title"/>
          </p:nvPr>
        </p:nvSpPr>
        <p:spPr>
          <a:xfrm>
            <a:off x="1981188" y="856338"/>
            <a:ext cx="8229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Pulpotomy Agents</a:t>
            </a:r>
            <a:endParaRPr b="1">
              <a:solidFill>
                <a:srgbClr val="2A5010"/>
              </a:solidFill>
            </a:endParaRPr>
          </a:p>
        </p:txBody>
      </p:sp>
      <p:pic>
        <p:nvPicPr>
          <p:cNvPr id="360" name="Google Shape;360;p2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39950" y="2058450"/>
            <a:ext cx="11112099" cy="2053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29"/>
          <p:cNvSpPr txBox="1">
            <a:spLocks noGrp="1"/>
          </p:cNvSpPr>
          <p:nvPr>
            <p:ph type="title"/>
          </p:nvPr>
        </p:nvSpPr>
        <p:spPr>
          <a:xfrm>
            <a:off x="1025925" y="802188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Non-vital Pulp Therapy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367" name="Google Shape;367;p29"/>
          <p:cNvSpPr txBox="1">
            <a:spLocks noGrp="1"/>
          </p:cNvSpPr>
          <p:nvPr>
            <p:ph type="body" idx="1"/>
          </p:nvPr>
        </p:nvSpPr>
        <p:spPr>
          <a:xfrm>
            <a:off x="886825" y="1831200"/>
            <a:ext cx="8782200" cy="296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631825" lvl="1" indent="-5143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Root canal procedure when caries in primary teeth lead to irreversible inflammation or necrosis of the pulp.</a:t>
            </a:r>
            <a:endParaRPr/>
          </a:p>
          <a:p>
            <a:pPr marL="631825" lvl="1" indent="-5143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631825" lvl="1" indent="-5143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To preserve the tooth and maintain space integrity of the arch. </a:t>
            </a:r>
            <a:endParaRPr/>
          </a:p>
          <a:p>
            <a:pPr marL="400050" lvl="1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73" name="Google Shape;373;p30"/>
          <p:cNvGraphicFramePr/>
          <p:nvPr/>
        </p:nvGraphicFramePr>
        <p:xfrm>
          <a:off x="617035" y="1543032"/>
          <a:ext cx="10957925" cy="4114500"/>
        </p:xfrm>
        <a:graphic>
          <a:graphicData uri="http://schemas.openxmlformats.org/drawingml/2006/table">
            <a:tbl>
              <a:tblPr>
                <a:gradFill>
                  <a:gsLst>
                    <a:gs pos="0">
                      <a:srgbClr val="D6FF8E"/>
                    </a:gs>
                    <a:gs pos="35000">
                      <a:srgbClr val="E2FFB1"/>
                    </a:gs>
                    <a:gs pos="100000">
                      <a:srgbClr val="F5FFE0"/>
                    </a:gs>
                  </a:gsLst>
                  <a:lin ang="16200000" scaled="0"/>
                </a:gradFill>
                <a:tableStyleId>{12A8622D-1721-490F-B937-669FFD7F96BE}</a:tableStyleId>
              </a:tblPr>
              <a:tblGrid>
                <a:gridCol w="2872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0851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336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Non-Vital Pulp Therapy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73025" marR="730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Procedure</a:t>
                      </a:r>
                      <a:endParaRPr sz="2000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73025" marR="730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8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525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0" u="none" strike="noStrike" cap="none">
                          <a:solidFill>
                            <a:srgbClr val="000000"/>
                          </a:solidFill>
                        </a:rPr>
                        <a:t>Pulpectomy</a:t>
                      </a:r>
                      <a:endParaRPr sz="2000" u="none" strike="noStrike" cap="none"/>
                    </a:p>
                  </a:txBody>
                  <a:tcPr marL="73025" marR="730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b="0" u="none" strike="noStrike" cap="none">
                          <a:solidFill>
                            <a:srgbClr val="000000"/>
                          </a:solidFill>
                        </a:rPr>
                        <a:t>Mechanical and chemical debridement of  the root canal, followed by obturation with a resorbable root canal filler.  </a:t>
                      </a:r>
                      <a:endParaRPr sz="2000" b="1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3025" marR="730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283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0" u="none" strike="noStrike" cap="none">
                          <a:solidFill>
                            <a:srgbClr val="000000"/>
                          </a:solidFill>
                        </a:rPr>
                        <a:t>Lesion Sterilisation and Tissue Repair (LSTR)</a:t>
                      </a:r>
                      <a:endParaRPr sz="2000" u="none" strike="noStrike" cap="none"/>
                    </a:p>
                  </a:txBody>
                  <a:tcPr marL="73025" marR="730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b="0" u="none" strike="noStrike" cap="none">
                          <a:solidFill>
                            <a:srgbClr val="000000"/>
                          </a:solidFill>
                        </a:rPr>
                        <a:t>Employs placing an antibiotic mixture in the pulp chamber, often without instrumentation of the root canals.</a:t>
                      </a:r>
                      <a:endParaRPr sz="1800" u="none" strike="noStrike" cap="none"/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b="0" u="none" strike="noStrike" cap="none">
                        <a:solidFill>
                          <a:srgbClr val="000000"/>
                        </a:solidFill>
                      </a:endParaRPr>
                    </a:p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b="0" u="none" strike="noStrike" cap="none">
                          <a:solidFill>
                            <a:srgbClr val="000000"/>
                          </a:solidFill>
                        </a:rPr>
                        <a:t>The antibiotic mixture: metronidazole, minocycline, and ciprofloxacin. Some mixtures may replace the minocycline with other non-tetracycline antibiotics.</a:t>
                      </a:r>
                      <a:endParaRPr sz="2000" b="0" i="0" u="none" strike="noStrike" cap="none">
                        <a:solidFill>
                          <a:srgbClr val="000000"/>
                        </a:solidFill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L="73025" marR="73025" marT="45725" marB="45725">
                    <a:lnL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2700" cap="flat" cmpd="sng">
                      <a:solidFill>
                        <a:schemeClr val="dk1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374" name="Google Shape;374;p30"/>
          <p:cNvSpPr txBox="1">
            <a:spLocks noGrp="1"/>
          </p:cNvSpPr>
          <p:nvPr>
            <p:ph type="title"/>
          </p:nvPr>
        </p:nvSpPr>
        <p:spPr>
          <a:xfrm>
            <a:off x="1981213" y="645338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Non-vital Pulp Therapy</a:t>
            </a:r>
            <a:endParaRPr b="1">
              <a:solidFill>
                <a:srgbClr val="2A501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"/>
          <p:cNvSpPr txBox="1">
            <a:spLocks noGrp="1"/>
          </p:cNvSpPr>
          <p:nvPr>
            <p:ph type="title"/>
          </p:nvPr>
        </p:nvSpPr>
        <p:spPr>
          <a:xfrm>
            <a:off x="1283024" y="34971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US">
                <a:solidFill>
                  <a:srgbClr val="2A5010"/>
                </a:solidFill>
              </a:rPr>
              <a:t>TREATMENT MODALITIES</a:t>
            </a:r>
            <a:endParaRPr>
              <a:solidFill>
                <a:srgbClr val="2A5010"/>
              </a:solidFill>
            </a:endParaRPr>
          </a:p>
        </p:txBody>
      </p:sp>
      <p:grpSp>
        <p:nvGrpSpPr>
          <p:cNvPr id="169" name="Google Shape;169;p3"/>
          <p:cNvGrpSpPr/>
          <p:nvPr/>
        </p:nvGrpSpPr>
        <p:grpSpPr>
          <a:xfrm>
            <a:off x="2135558" y="1600201"/>
            <a:ext cx="7920885" cy="4525963"/>
            <a:chOff x="154357" y="0"/>
            <a:chExt cx="7920885" cy="4525963"/>
          </a:xfrm>
        </p:grpSpPr>
        <p:sp>
          <p:nvSpPr>
            <p:cNvPr id="170" name="Google Shape;170;p3"/>
            <p:cNvSpPr/>
            <p:nvPr/>
          </p:nvSpPr>
          <p:spPr>
            <a:xfrm rot="5400000">
              <a:off x="3929757" y="-72118"/>
              <a:ext cx="3620770" cy="4670199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BE8CA">
                <a:alpha val="89411"/>
              </a:srgbClr>
            </a:solidFill>
            <a:ln w="25400" cap="flat" cmpd="sng">
              <a:solidFill>
                <a:srgbClr val="DBE8CA">
                  <a:alpha val="89411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1" name="Google Shape;171;p3"/>
            <p:cNvSpPr txBox="1"/>
            <p:nvPr/>
          </p:nvSpPr>
          <p:spPr>
            <a:xfrm>
              <a:off x="3405043" y="629348"/>
              <a:ext cx="4493448" cy="32672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Non-F remineralising agent</a:t>
              </a: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Remineralising F</a:t>
              </a: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Fissure Sealant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Resin infiltration</a:t>
              </a: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Sealing with CR</a:t>
              </a:r>
              <a:endParaRPr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172" name="Google Shape;172;p3"/>
            <p:cNvSpPr/>
            <p:nvPr/>
          </p:nvSpPr>
          <p:spPr>
            <a:xfrm>
              <a:off x="154357" y="0"/>
              <a:ext cx="3250685" cy="4525963"/>
            </a:xfrm>
            <a:prstGeom prst="roundRect">
              <a:avLst>
                <a:gd name="adj" fmla="val 16667"/>
              </a:avLst>
            </a:prstGeom>
            <a:solidFill>
              <a:srgbClr val="BFE47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73" name="Google Shape;173;p3"/>
            <p:cNvSpPr txBox="1"/>
            <p:nvPr/>
          </p:nvSpPr>
          <p:spPr>
            <a:xfrm>
              <a:off x="313042" y="158685"/>
              <a:ext cx="2933315" cy="420859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150" tIns="68575" rIns="13715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 b="1" i="0" u="none" strike="noStrike" cap="none">
                  <a:solidFill>
                    <a:srgbClr val="2A501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NON-</a:t>
              </a:r>
              <a:endParaRPr sz="3200" b="1" i="0" u="none" strike="noStrike" cap="none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200" b="1" i="0" u="none" strike="noStrike" cap="none">
                  <a:solidFill>
                    <a:srgbClr val="2A5010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INVASIVE METHODS</a:t>
              </a:r>
              <a:endParaRPr sz="3200" b="1" i="0" u="none" strike="noStrike" cap="none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p31"/>
          <p:cNvSpPr txBox="1">
            <a:spLocks noGrp="1"/>
          </p:cNvSpPr>
          <p:nvPr>
            <p:ph type="title"/>
          </p:nvPr>
        </p:nvSpPr>
        <p:spPr>
          <a:xfrm>
            <a:off x="1174675" y="1030325"/>
            <a:ext cx="9798600" cy="8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Factors affecting outcome of pulpectomy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381" name="Google Shape;381;p31"/>
          <p:cNvSpPr/>
          <p:nvPr/>
        </p:nvSpPr>
        <p:spPr>
          <a:xfrm>
            <a:off x="1775520" y="2809489"/>
            <a:ext cx="111784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382" name="Google Shape;382;p31"/>
          <p:cNvGraphicFramePr/>
          <p:nvPr/>
        </p:nvGraphicFramePr>
        <p:xfrm>
          <a:off x="599575" y="2210518"/>
          <a:ext cx="10948800" cy="179835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27915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572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Factors</a:t>
                      </a:r>
                      <a:endParaRPr sz="20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Outcome</a:t>
                      </a:r>
                      <a:endParaRPr sz="20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Pre-op root status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Teeth without root resorption had higher success rate than teeth with root resorption at 24-month (88% vs 59%; p&lt;0.001).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2020) level I</a:t>
                      </a: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2000" u="none" strike="noStrike" cap="none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2"/>
          <p:cNvSpPr txBox="1">
            <a:spLocks noGrp="1"/>
          </p:cNvSpPr>
          <p:nvPr>
            <p:ph type="title"/>
          </p:nvPr>
        </p:nvSpPr>
        <p:spPr>
          <a:xfrm>
            <a:off x="1096950" y="517025"/>
            <a:ext cx="9998100" cy="89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Factors affecting outcome of pulpectomy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389" name="Google Shape;389;p32"/>
          <p:cNvSpPr txBox="1">
            <a:spLocks noGrp="1"/>
          </p:cNvSpPr>
          <p:nvPr>
            <p:ph type="body" idx="1"/>
          </p:nvPr>
        </p:nvSpPr>
        <p:spPr>
          <a:xfrm>
            <a:off x="1981200" y="1166019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977900" lvl="1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  <a:p>
            <a:pPr marL="863600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863600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graphicFrame>
        <p:nvGraphicFramePr>
          <p:cNvPr id="390" name="Google Shape;390;p32"/>
          <p:cNvGraphicFramePr/>
          <p:nvPr/>
        </p:nvGraphicFramePr>
        <p:xfrm>
          <a:off x="786399" y="1526118"/>
          <a:ext cx="10708650" cy="4757275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230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40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95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Factors</a:t>
                      </a:r>
                      <a:endParaRPr sz="20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Outcome</a:t>
                      </a:r>
                      <a:endParaRPr sz="20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10100">
                <a:tc rowSpan="2">
                  <a:txBody>
                    <a:bodyPr/>
                    <a:lstStyle/>
                    <a:p>
                      <a:pPr marL="0" marR="0" lvl="0" indent="0" algn="ctr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Root canal fillers</a:t>
                      </a:r>
                      <a:endParaRPr sz="2000" u="none" strike="noStrike" cap="none"/>
                    </a:p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 anchor="ctr"/>
                </a:tc>
                <a:tc>
                  <a:txBody>
                    <a:bodyPr/>
                    <a:lstStyle/>
                    <a:p>
                      <a:pPr marL="342900" marR="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ZOE had significantly higher success rate than </a:t>
                      </a:r>
                      <a:r>
                        <a:rPr lang="en-US" sz="2000" b="0" u="none" strike="noStrike" cap="none"/>
                        <a:t>Ca(OH)₂ </a:t>
                      </a:r>
                      <a:r>
                        <a:rPr lang="en-US" sz="2000" u="none" strike="noStrike" cap="none"/>
                        <a:t>at 12-month (RR= 1.36, 95% CI 1.19 to 1.57)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2020) level I</a:t>
                      </a:r>
                      <a:r>
                        <a:rPr lang="en-US" sz="2000" b="0" i="0" u="none" strike="noStrike" cap="none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</a:t>
                      </a:r>
                      <a:endParaRPr sz="1800" u="none" strike="noStrike" cap="none"/>
                    </a:p>
                    <a:p>
                      <a:pPr marL="342900" marR="0" lvl="0" indent="-2286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Arial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09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imes New Roman"/>
                        <a:buNone/>
                      </a:pPr>
                      <a:r>
                        <a:rPr lang="en-US" sz="2000" u="none" strike="noStrike" cap="none"/>
                        <a:t>NS difference between: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Times New Roman"/>
                        <a:buNone/>
                      </a:pPr>
                      <a:endParaRPr sz="1200" u="none" strike="noStrike" cap="none"/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 ZOE and Ca(OH)₂ at 6-month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(Smaïl-Faugeron et al., 2018) level I</a:t>
                      </a:r>
                      <a:r>
                        <a:rPr lang="en-US" sz="2000" u="none" strike="noStrike" cap="none"/>
                        <a:t>   </a:t>
                      </a:r>
                      <a:endParaRPr sz="1800" u="none" strike="noStrike" cap="none"/>
                    </a:p>
                    <a:p>
                      <a:pPr marL="0" marR="0" lvl="0" indent="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ZOE vs Ca(OH)₂ + iodoform (Metapex &amp; Vitapex) at 12-month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2020) level I and (Smaïl-Faugeron et al., 2018) level I</a:t>
                      </a:r>
                      <a:r>
                        <a:rPr lang="en-US" sz="2000" u="none" strike="noStrike" cap="none"/>
                        <a:t>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  </a:t>
                      </a:r>
                      <a:endParaRPr sz="2000" u="none" strike="noStrike" cap="none"/>
                    </a:p>
                    <a:p>
                      <a:pPr marL="342900" marR="0" lvl="0" indent="-2667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200"/>
                        <a:buFont typeface="Arial"/>
                        <a:buNone/>
                      </a:pPr>
                      <a:endParaRPr sz="1200" u="none" strike="noStrike" cap="none"/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sng" strike="noStrike" cap="none"/>
                        <a:t>ZOE vs Endoflas at 18-month</a:t>
                      </a:r>
                      <a:r>
                        <a:rPr lang="en-US" sz="2000" u="none" strike="noStrike" cap="none"/>
                        <a:t>.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2020) level I</a:t>
                      </a:r>
                      <a:endParaRPr sz="2000" u="none" strike="noStrike" cap="none"/>
                    </a:p>
                    <a:p>
                      <a:pPr marL="342900" marR="0" lvl="0" indent="-27305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endParaRPr sz="1100" u="none" strike="noStrike" cap="none"/>
                    </a:p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Endoflas vs Ca(OH)₂  + iodoform at 18-month.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(Coll et al., 2020) level I</a:t>
                      </a: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3"/>
          <p:cNvSpPr txBox="1">
            <a:spLocks noGrp="1"/>
          </p:cNvSpPr>
          <p:nvPr>
            <p:ph type="title"/>
          </p:nvPr>
        </p:nvSpPr>
        <p:spPr>
          <a:xfrm>
            <a:off x="783550" y="574063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Pulpectomy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397" name="Google Shape;397;p33"/>
          <p:cNvSpPr txBox="1">
            <a:spLocks noGrp="1"/>
          </p:cNvSpPr>
          <p:nvPr>
            <p:ph type="body" idx="1"/>
          </p:nvPr>
        </p:nvSpPr>
        <p:spPr>
          <a:xfrm>
            <a:off x="858325" y="1439825"/>
            <a:ext cx="9096600" cy="46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2860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200"/>
              <a:t>NS difference in the success rate of pulpectomy in terms of: </a:t>
            </a:r>
            <a:r>
              <a:rPr lang="en-US" sz="22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(Coll et al., 2020) level I</a:t>
            </a:r>
            <a:endParaRPr sz="2200"/>
          </a:p>
          <a:p>
            <a:pPr marL="863600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method of obturation (lentulo spiral vs hand pluggers vs syringe)</a:t>
            </a:r>
            <a:endParaRPr sz="2200"/>
          </a:p>
          <a:p>
            <a:pPr marL="863600" lvl="0" indent="-2032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/>
          </a:p>
          <a:p>
            <a:pPr marL="863600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number of visits (single vs two visits)</a:t>
            </a:r>
            <a:endParaRPr sz="2200"/>
          </a:p>
          <a:p>
            <a:pPr marL="863600" lvl="0" indent="-2032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/>
          </a:p>
          <a:p>
            <a:pPr marL="863600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method of root length determination (apex locator vs radiographs)</a:t>
            </a:r>
            <a:endParaRPr sz="2200"/>
          </a:p>
          <a:p>
            <a:pPr marL="863600" lvl="0" indent="-2032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/>
          </a:p>
          <a:p>
            <a:pPr marL="863600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type of irrigants used (NaOCl only vs NaOCl and saline)</a:t>
            </a:r>
            <a:endParaRPr sz="2200"/>
          </a:p>
          <a:p>
            <a:pPr marL="1892300" lvl="2" indent="-38735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200"/>
          </a:p>
          <a:p>
            <a:pPr marL="1492250" lvl="1" indent="-3619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  <a:p>
            <a:pPr marL="1492250" lvl="1" indent="-38735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200"/>
          </a:p>
          <a:p>
            <a:pPr marL="1492250" lvl="1" indent="-38735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200"/>
          </a:p>
          <a:p>
            <a:pPr marL="863600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  <a:p>
            <a:pPr marL="863600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220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34"/>
          <p:cNvSpPr txBox="1">
            <a:spLocks noGrp="1"/>
          </p:cNvSpPr>
          <p:nvPr>
            <p:ph type="title"/>
          </p:nvPr>
        </p:nvSpPr>
        <p:spPr>
          <a:xfrm>
            <a:off x="1797671" y="6096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Pulpectomy</a:t>
            </a:r>
            <a:endParaRPr b="1">
              <a:solidFill>
                <a:srgbClr val="2A5010"/>
              </a:solidFill>
            </a:endParaRPr>
          </a:p>
        </p:txBody>
      </p:sp>
      <p:pic>
        <p:nvPicPr>
          <p:cNvPr id="403" name="Google Shape;403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98314" y="1873350"/>
            <a:ext cx="11195363" cy="149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35"/>
          <p:cNvSpPr txBox="1">
            <a:spLocks noGrp="1"/>
          </p:cNvSpPr>
          <p:nvPr>
            <p:ph type="title"/>
          </p:nvPr>
        </p:nvSpPr>
        <p:spPr>
          <a:xfrm>
            <a:off x="1981200" y="576025"/>
            <a:ext cx="7118100" cy="93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Factors affecting outcome of </a:t>
            </a:r>
            <a:endParaRPr b="1">
              <a:solidFill>
                <a:srgbClr val="2A5010"/>
              </a:solidFill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LSTR vs Pulpectomy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10" name="Google Shape;410;p35"/>
          <p:cNvSpPr/>
          <p:nvPr/>
        </p:nvSpPr>
        <p:spPr>
          <a:xfrm>
            <a:off x="1775520" y="2809489"/>
            <a:ext cx="111784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11" name="Google Shape;411;p35"/>
          <p:cNvGraphicFramePr/>
          <p:nvPr/>
        </p:nvGraphicFramePr>
        <p:xfrm>
          <a:off x="745363" y="1789238"/>
          <a:ext cx="10790700" cy="396246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38081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8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rebuchet MS"/>
                        <a:buNone/>
                      </a:pPr>
                      <a:r>
                        <a:rPr lang="en-US" sz="2400" b="1" u="none" strike="noStrike" cap="none">
                          <a:solidFill>
                            <a:srgbClr val="2A5010"/>
                          </a:solidFill>
                        </a:rPr>
                        <a:t>Factors</a:t>
                      </a:r>
                      <a:endParaRPr sz="24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400"/>
                        <a:buFont typeface="Trebuchet MS"/>
                        <a:buNone/>
                      </a:pPr>
                      <a:r>
                        <a:rPr lang="en-US" sz="2400" b="1" u="none" strike="noStrike" cap="none">
                          <a:solidFill>
                            <a:srgbClr val="2A5010"/>
                          </a:solidFill>
                        </a:rPr>
                        <a:t>Outcome at 12-month </a:t>
                      </a:r>
                      <a:r>
                        <a:rPr lang="en-US" sz="1800" b="0" i="0" u="none" strike="noStrike" cap="none" baseline="30000">
                          <a:solidFill>
                            <a:srgbClr val="2A501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(Coll et al., 2020) level I</a:t>
                      </a:r>
                      <a:r>
                        <a:rPr lang="en-US" sz="2400" b="1" u="none" strike="noStrike" cap="none">
                          <a:solidFill>
                            <a:srgbClr val="2A5010"/>
                          </a:solidFill>
                        </a:rPr>
                        <a:t> </a:t>
                      </a:r>
                      <a:endParaRPr sz="24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Teeth with preop internal and external root resorption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285750" marR="0" lvl="0" indent="-28575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LSTR performed significantly better than pulpectomy (76% vs 47%; RR= 1.65, 95% CI 1.31 to 2.08)</a:t>
                      </a:r>
                      <a:endParaRPr sz="2000" u="none" strike="noStrike" cap="none"/>
                    </a:p>
                    <a:p>
                      <a:pPr marL="45720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Teeth without internal and external root resorption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NS difference between LSTR and pulpectomy.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342900" marR="0" lvl="0" indent="-215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/>
                        <a:t>Was canal instrumented prior to placing antibiotic?  </a:t>
                      </a:r>
                      <a:endParaRPr sz="20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NS difference in LSTR success whether root canal was instrumented or not. </a:t>
                      </a:r>
                      <a:endParaRPr sz="1800" u="none" strike="noStrike" cap="none"/>
                    </a:p>
                    <a:p>
                      <a:pPr marL="342900" marR="0" lvl="0" indent="-215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6"/>
          <p:cNvSpPr txBox="1">
            <a:spLocks noGrp="1"/>
          </p:cNvSpPr>
          <p:nvPr>
            <p:ph type="title"/>
          </p:nvPr>
        </p:nvSpPr>
        <p:spPr>
          <a:xfrm>
            <a:off x="1661996" y="43515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LSTR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17" name="Google Shape;417;p36"/>
          <p:cNvSpPr/>
          <p:nvPr/>
        </p:nvSpPr>
        <p:spPr>
          <a:xfrm>
            <a:off x="1775520" y="2809489"/>
            <a:ext cx="111784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2EC970E-EA47-8459-909A-4DFC84B0B0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773" y="2038683"/>
            <a:ext cx="11367246" cy="2336821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>
          <a:extLst>
            <a:ext uri="{FF2B5EF4-FFF2-40B4-BE49-F238E27FC236}">
              <a16:creationId xmlns:a16="http://schemas.microsoft.com/office/drawing/2014/main" id="{7180B39F-40A9-847A-B31D-35E452294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6">
            <a:extLst>
              <a:ext uri="{FF2B5EF4-FFF2-40B4-BE49-F238E27FC236}">
                <a16:creationId xmlns:a16="http://schemas.microsoft.com/office/drawing/2014/main" id="{0FE9475F-FC23-4D71-E7A5-5BCD3438570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 dirty="0">
                <a:solidFill>
                  <a:srgbClr val="2A5010"/>
                </a:solidFill>
              </a:rPr>
              <a:t>Pulpectomy as a treatment option for primary teeth with irreversible pulpitis??</a:t>
            </a:r>
            <a:endParaRPr b="1" dirty="0">
              <a:solidFill>
                <a:srgbClr val="2A5010"/>
              </a:solidFill>
            </a:endParaRPr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C2E78C7-538E-011F-60E2-4204CD3EDF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7333" y="2160589"/>
            <a:ext cx="9300043" cy="3880773"/>
          </a:xfrm>
        </p:spPr>
        <p:txBody>
          <a:bodyPr>
            <a:normAutofit/>
          </a:bodyPr>
          <a:lstStyle/>
          <a:p>
            <a:r>
              <a:rPr lang="en-MY" sz="2000" dirty="0"/>
              <a:t>Emerging evidence suggests pulpotomy may present a conservative alternative for teeth with irreversible pulpitis (Lin et al., 2024)</a:t>
            </a:r>
          </a:p>
          <a:p>
            <a:r>
              <a:rPr lang="en-MY" sz="2000" dirty="0"/>
              <a:t>However, stronger evidence (larger, well-designed RCTs with longer follow-up) is needed to support pulpotomy as an effective treatment for irreversible pulpitis.</a:t>
            </a:r>
          </a:p>
          <a:p>
            <a:r>
              <a:rPr lang="en-MY" sz="2000" dirty="0"/>
              <a:t>Thus, DG members opine that primary teeth with irreversible pulpitis are best managed with Non-vital pulp therapy modalities, or refer to paediatric dental specialist.  </a:t>
            </a:r>
          </a:p>
        </p:txBody>
      </p:sp>
      <p:sp>
        <p:nvSpPr>
          <p:cNvPr id="417" name="Google Shape;417;p36">
            <a:extLst>
              <a:ext uri="{FF2B5EF4-FFF2-40B4-BE49-F238E27FC236}">
                <a16:creationId xmlns:a16="http://schemas.microsoft.com/office/drawing/2014/main" id="{5C5B9AC4-6043-ADB5-0F6B-B696FC01379D}"/>
              </a:ext>
            </a:extLst>
          </p:cNvPr>
          <p:cNvSpPr/>
          <p:nvPr/>
        </p:nvSpPr>
        <p:spPr>
          <a:xfrm>
            <a:off x="1775520" y="2809489"/>
            <a:ext cx="111784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6153835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>
          <a:extLst>
            <a:ext uri="{FF2B5EF4-FFF2-40B4-BE49-F238E27FC236}">
              <a16:creationId xmlns:a16="http://schemas.microsoft.com/office/drawing/2014/main" id="{8830EAEB-85D4-7991-BB48-7D5AEB3958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6">
            <a:extLst>
              <a:ext uri="{FF2B5EF4-FFF2-40B4-BE49-F238E27FC236}">
                <a16:creationId xmlns:a16="http://schemas.microsoft.com/office/drawing/2014/main" id="{0AD4F72A-721E-3507-D76D-CF9E14EE5A6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661996" y="43515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LSTR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17" name="Google Shape;417;p36">
            <a:extLst>
              <a:ext uri="{FF2B5EF4-FFF2-40B4-BE49-F238E27FC236}">
                <a16:creationId xmlns:a16="http://schemas.microsoft.com/office/drawing/2014/main" id="{8F4128B9-7B1C-142E-9A59-ACF7D1C89C29}"/>
              </a:ext>
            </a:extLst>
          </p:cNvPr>
          <p:cNvSpPr/>
          <p:nvPr/>
        </p:nvSpPr>
        <p:spPr>
          <a:xfrm>
            <a:off x="1775520" y="2809489"/>
            <a:ext cx="11178480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18" name="Google Shape;418;p36">
            <a:extLst>
              <a:ext uri="{FF2B5EF4-FFF2-40B4-BE49-F238E27FC236}">
                <a16:creationId xmlns:a16="http://schemas.microsoft.com/office/drawing/2014/main" id="{559332E8-BCE2-5E1D-58F6-233D4DEE481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6763" y="1741792"/>
            <a:ext cx="11178475" cy="357286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8840031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3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TREATMENT MODALITIES</a:t>
            </a:r>
            <a:endParaRPr b="1">
              <a:solidFill>
                <a:srgbClr val="2A5010"/>
              </a:solidFill>
            </a:endParaRPr>
          </a:p>
        </p:txBody>
      </p:sp>
      <p:grpSp>
        <p:nvGrpSpPr>
          <p:cNvPr id="425" name="Google Shape;425;p37"/>
          <p:cNvGrpSpPr/>
          <p:nvPr/>
        </p:nvGrpSpPr>
        <p:grpSpPr>
          <a:xfrm>
            <a:off x="1983767" y="1600201"/>
            <a:ext cx="8224467" cy="4525963"/>
            <a:chOff x="2566" y="0"/>
            <a:chExt cx="8224467" cy="4525963"/>
          </a:xfrm>
        </p:grpSpPr>
        <p:sp>
          <p:nvSpPr>
            <p:cNvPr id="426" name="Google Shape;426;p37"/>
            <p:cNvSpPr/>
            <p:nvPr/>
          </p:nvSpPr>
          <p:spPr>
            <a:xfrm rot="5400000">
              <a:off x="4359248" y="205581"/>
              <a:ext cx="3620770" cy="4114800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rgbClr val="DBE8CA">
                <a:alpha val="89411"/>
              </a:srgbClr>
            </a:solidFill>
            <a:ln w="25400" cap="flat" cmpd="sng">
              <a:solidFill>
                <a:srgbClr val="DBE8CA">
                  <a:alpha val="89411"/>
                </a:srgbClr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7" name="Google Shape;427;p37"/>
            <p:cNvSpPr txBox="1"/>
            <p:nvPr/>
          </p:nvSpPr>
          <p:spPr>
            <a:xfrm>
              <a:off x="4112234" y="629347"/>
              <a:ext cx="3938049" cy="326726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247650" tIns="123825" rIns="247650" bIns="123825" anchor="ctr" anchorCtr="0">
              <a:noAutofit/>
            </a:bodyPr>
            <a:lstStyle/>
            <a:p>
              <a:pPr marL="228600" marR="0" lvl="1" indent="-22860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Direct restorations</a:t>
              </a:r>
              <a:endPara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  <a:p>
              <a:pPr marL="228600" marR="0" lvl="1" indent="-228600" algn="l" rtl="0">
                <a:lnSpc>
                  <a:spcPct val="90000"/>
                </a:lnSpc>
                <a:spcBef>
                  <a:spcPts val="360"/>
                </a:spcBef>
                <a:spcAft>
                  <a:spcPts val="0"/>
                </a:spcAft>
                <a:buClr>
                  <a:schemeClr val="dk1"/>
                </a:buClr>
                <a:buSzPts val="2400"/>
                <a:buFont typeface="Times New Roman"/>
                <a:buChar char="•"/>
              </a:pPr>
              <a:r>
                <a:rPr lang="en-US" sz="2400" b="1" i="0" u="none" strike="noStrike" cap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Indirect restorations</a:t>
              </a:r>
              <a:endParaRPr sz="2400" b="1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428" name="Google Shape;428;p37"/>
            <p:cNvSpPr/>
            <p:nvPr/>
          </p:nvSpPr>
          <p:spPr>
            <a:xfrm>
              <a:off x="2566" y="0"/>
              <a:ext cx="4109666" cy="4525963"/>
            </a:xfrm>
            <a:prstGeom prst="roundRect">
              <a:avLst>
                <a:gd name="adj" fmla="val 16667"/>
              </a:avLst>
            </a:prstGeom>
            <a:solidFill>
              <a:schemeClr val="accent1"/>
            </a:solidFill>
            <a:ln w="254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429" name="Google Shape;429;p37"/>
            <p:cNvSpPr txBox="1"/>
            <p:nvPr/>
          </p:nvSpPr>
          <p:spPr>
            <a:xfrm>
              <a:off x="203183" y="200617"/>
              <a:ext cx="3708432" cy="412472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37150" tIns="68575" rIns="137150" bIns="68575" anchor="ctr" anchorCtr="0">
              <a:noAutofit/>
            </a:bodyPr>
            <a:lstStyle/>
            <a:p>
              <a:pPr marL="0" marR="0" lvl="0" indent="0" algn="ctr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3600" b="1" i="0" u="none" strike="noStrike" cap="none">
                  <a:solidFill>
                    <a:schemeClr val="lt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RESTORATIVE MATERIALS</a:t>
              </a:r>
              <a:endParaRPr sz="3600" b="0" i="0" u="none" strike="noStrike" cap="none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</p:grp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8"/>
          <p:cNvSpPr txBox="1">
            <a:spLocks noGrp="1"/>
          </p:cNvSpPr>
          <p:nvPr>
            <p:ph type="title"/>
          </p:nvPr>
        </p:nvSpPr>
        <p:spPr>
          <a:xfrm>
            <a:off x="810825" y="474113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Direct Restorations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36" name="Google Shape;436;p38"/>
          <p:cNvSpPr txBox="1">
            <a:spLocks noGrp="1"/>
          </p:cNvSpPr>
          <p:nvPr>
            <p:ph type="body" idx="1"/>
          </p:nvPr>
        </p:nvSpPr>
        <p:spPr>
          <a:xfrm>
            <a:off x="810825" y="1252325"/>
            <a:ext cx="9464400" cy="51315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200" dirty="0"/>
          </a:p>
          <a:p>
            <a:pPr marL="342900" lvl="0" indent="-321945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200" dirty="0"/>
              <a:t>In Class II restorations, RMGIC performed significantly better than CR in preventing secondary caries (RD= 0.06, 95% CI 0.02 to 0.11) </a:t>
            </a:r>
            <a:r>
              <a:rPr lang="en-US" sz="24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(Dias et al., 2018) level I</a:t>
            </a:r>
            <a:r>
              <a:rPr lang="en-US" sz="24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  </a:t>
            </a:r>
            <a:endParaRPr dirty="0"/>
          </a:p>
          <a:p>
            <a:pPr marL="342900" lvl="0" indent="-26670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200" dirty="0"/>
          </a:p>
          <a:p>
            <a:pPr marL="342900" lvl="0" indent="-321945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200" dirty="0"/>
              <a:t>Conv GIC had significantly higher risk of failure compared to:</a:t>
            </a:r>
            <a:r>
              <a:rPr lang="en-US" sz="22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(Pires et al., 2018) level I</a:t>
            </a:r>
            <a:r>
              <a:rPr lang="en-US" sz="2400" dirty="0"/>
              <a:t>  </a:t>
            </a:r>
            <a:endParaRPr dirty="0"/>
          </a:p>
          <a:p>
            <a:pPr marL="457200" lvl="1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200" dirty="0"/>
          </a:p>
          <a:p>
            <a:pPr marL="1143000" lvl="2" indent="-207644" algn="just" rtl="0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200" dirty="0"/>
              <a:t>RMGIC (RR= 3.25, 95% CI 1.58 to 7.96)</a:t>
            </a:r>
            <a:endParaRPr dirty="0"/>
          </a:p>
          <a:p>
            <a:pPr marL="1143000" lvl="2" indent="-207644" algn="just" rtl="0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200" dirty="0"/>
              <a:t>Composite resin (RR= 3.27, 95% CI 1.55 to 8.13)</a:t>
            </a:r>
            <a:endParaRPr dirty="0"/>
          </a:p>
          <a:p>
            <a:pPr marL="1143000" lvl="2" indent="-207644" algn="just" rtl="0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200" dirty="0"/>
              <a:t>Compomer (RR= 2.64, 95% CI 1.29 to 6.27)</a:t>
            </a:r>
            <a:endParaRPr dirty="0"/>
          </a:p>
          <a:p>
            <a:pPr marL="1143000" lvl="2" indent="-207644" algn="just" rtl="0">
              <a:lnSpc>
                <a:spcPct val="150000"/>
              </a:lnSpc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 sz="2200" dirty="0"/>
              <a:t>Amalgam (RR= 2.25, 95% CI 1.17 to 5.35)</a:t>
            </a:r>
            <a:endParaRPr dirty="0"/>
          </a:p>
          <a:p>
            <a:pPr marL="1143000" lvl="2" indent="-88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200" dirty="0"/>
          </a:p>
          <a:p>
            <a:pPr marL="228600" indent="-207644" algn="just">
              <a:spcBef>
                <a:spcPts val="440"/>
              </a:spcBef>
              <a:buClr>
                <a:schemeClr val="dk1"/>
              </a:buClr>
              <a:buSzPct val="100000"/>
              <a:buChar char="•"/>
            </a:pPr>
            <a:r>
              <a:rPr lang="en-US" sz="2600" dirty="0"/>
              <a:t>NS difference in clinical performance between RMGIC, composite resin, compomer and amalgam.</a:t>
            </a:r>
            <a:r>
              <a:rPr lang="en-US" sz="28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(Pires et al., 2018) level I</a:t>
            </a:r>
            <a:r>
              <a:rPr lang="en-US" sz="2800" dirty="0"/>
              <a:t> </a:t>
            </a:r>
            <a:endParaRPr lang="en-US" sz="2600" dirty="0"/>
          </a:p>
          <a:p>
            <a:pPr marL="935356" lvl="2" indent="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lang="en-US" sz="2200" dirty="0"/>
          </a:p>
          <a:p>
            <a:pPr marL="685800" lvl="1" indent="-207644" algn="just">
              <a:spcBef>
                <a:spcPts val="440"/>
              </a:spcBef>
              <a:buClr>
                <a:schemeClr val="dk1"/>
              </a:buClr>
              <a:buSzPct val="100000"/>
              <a:buChar char="•"/>
            </a:pPr>
            <a:r>
              <a:rPr lang="en-US" sz="2400" dirty="0"/>
              <a:t>However, RMGIC had the lowest probability of failure, followed by CR, compomer, amalgam and lastly </a:t>
            </a:r>
            <a:r>
              <a:rPr lang="en-US" sz="2400" dirty="0" err="1"/>
              <a:t>cGIC</a:t>
            </a:r>
            <a:r>
              <a:rPr lang="en-US" sz="2400" dirty="0"/>
              <a:t>. </a:t>
            </a:r>
            <a:endParaRPr dirty="0"/>
          </a:p>
          <a:p>
            <a:pPr marL="1143000" lvl="2" indent="-107950" algn="just" rtl="0">
              <a:spcBef>
                <a:spcPts val="38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900" dirty="0"/>
          </a:p>
          <a:p>
            <a:pPr marL="342900" lvl="0" indent="-171450" algn="just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2700" dirty="0"/>
          </a:p>
          <a:p>
            <a:pPr marL="914400" lvl="2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200" dirty="0"/>
          </a:p>
          <a:p>
            <a:pPr marL="1143000" lvl="2" indent="-15240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endParaRPr sz="1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4"/>
          <p:cNvSpPr txBox="1">
            <a:spLocks noGrp="1"/>
          </p:cNvSpPr>
          <p:nvPr>
            <p:ph type="title"/>
          </p:nvPr>
        </p:nvSpPr>
        <p:spPr>
          <a:xfrm>
            <a:off x="933582" y="344005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US">
                <a:solidFill>
                  <a:srgbClr val="2A5010"/>
                </a:solidFill>
              </a:rPr>
              <a:t>NON-INVASIVE METHODS</a:t>
            </a:r>
            <a:endParaRPr>
              <a:solidFill>
                <a:srgbClr val="2A5010"/>
              </a:solidFill>
            </a:endParaRPr>
          </a:p>
        </p:txBody>
      </p:sp>
      <p:pic>
        <p:nvPicPr>
          <p:cNvPr id="180" name="Google Shape;180;p4" descr="Figure, Active initial lesions (non-cavitated) and...] - StatPearls - NCBI  Bookshelf"/>
          <p:cNvPicPr preferRelativeResize="0"/>
          <p:nvPr/>
        </p:nvPicPr>
        <p:blipFill rotWithShape="1">
          <a:blip r:embed="rId3">
            <a:alphaModFix/>
          </a:blip>
          <a:srcRect l="20944" t="17451" r="9289" b="43700"/>
          <a:stretch/>
        </p:blipFill>
        <p:spPr>
          <a:xfrm>
            <a:off x="3270024" y="1766309"/>
            <a:ext cx="5721715" cy="3528392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p4"/>
          <p:cNvSpPr txBox="1"/>
          <p:nvPr/>
        </p:nvSpPr>
        <p:spPr>
          <a:xfrm>
            <a:off x="1981201" y="1563300"/>
            <a:ext cx="2123831" cy="830997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Non-cavitated lesions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2" name="Google Shape;182;p4"/>
          <p:cNvSpPr txBox="1"/>
          <p:nvPr/>
        </p:nvSpPr>
        <p:spPr>
          <a:xfrm>
            <a:off x="5663952" y="5043208"/>
            <a:ext cx="4139952" cy="1200329"/>
          </a:xfrm>
          <a:prstGeom prst="rect">
            <a:avLst/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0" i="0" u="none" strike="noStrike" cap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Cavitated lesions when treatment cannot be done immediately.</a:t>
            </a: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183" name="Google Shape;183;p4"/>
          <p:cNvCxnSpPr>
            <a:stCxn id="182" idx="0"/>
          </p:cNvCxnSpPr>
          <p:nvPr/>
        </p:nvCxnSpPr>
        <p:spPr>
          <a:xfrm rot="10800000" flipH="1">
            <a:off x="7733928" y="4149208"/>
            <a:ext cx="162300" cy="894000"/>
          </a:xfrm>
          <a:prstGeom prst="straightConnector1">
            <a:avLst/>
          </a:prstGeom>
          <a:noFill/>
          <a:ln w="25400" cap="flat" cmpd="sng">
            <a:solidFill>
              <a:schemeClr val="accent3"/>
            </a:solidFill>
            <a:prstDash val="solid"/>
            <a:round/>
            <a:headEnd type="none" w="sm" len="sm"/>
            <a:tailEnd type="triangle" w="med" len="med"/>
          </a:ln>
          <a:effectLst>
            <a:outerShdw blurRad="40000" dist="20000" dir="5400000" rotWithShape="0">
              <a:srgbClr val="000000">
                <a:alpha val="37254"/>
              </a:srgbClr>
            </a:outerShdw>
          </a:effectLst>
        </p:spPr>
      </p:cxnSp>
      <p:cxnSp>
        <p:nvCxnSpPr>
          <p:cNvPr id="184" name="Google Shape;184;p4"/>
          <p:cNvCxnSpPr>
            <a:stCxn id="181" idx="2"/>
          </p:cNvCxnSpPr>
          <p:nvPr/>
        </p:nvCxnSpPr>
        <p:spPr>
          <a:xfrm rot="-5400000" flipH="1">
            <a:off x="3875317" y="1562097"/>
            <a:ext cx="524400" cy="2188800"/>
          </a:xfrm>
          <a:prstGeom prst="bentConnector2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triangle" w="med" len="med"/>
          </a:ln>
        </p:spPr>
      </p:cxn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9"/>
          <p:cNvSpPr txBox="1">
            <a:spLocks noGrp="1"/>
          </p:cNvSpPr>
          <p:nvPr>
            <p:ph type="title"/>
          </p:nvPr>
        </p:nvSpPr>
        <p:spPr>
          <a:xfrm>
            <a:off x="670150" y="531263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Direct Restorations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43" name="Google Shape;443;p39"/>
          <p:cNvSpPr txBox="1">
            <a:spLocks noGrp="1"/>
          </p:cNvSpPr>
          <p:nvPr>
            <p:ph type="body" idx="1"/>
          </p:nvPr>
        </p:nvSpPr>
        <p:spPr>
          <a:xfrm>
            <a:off x="611225" y="1542525"/>
            <a:ext cx="9486000" cy="45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71500" lvl="0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000"/>
              <a:t>Clinical performance of composite strip crowns (SCs) vs zirconia crowns (ZCs) on primary maxillary incisors affected by ECC over 18-month follow-up showed:</a:t>
            </a:r>
            <a:r>
              <a:rPr lang="en-US" baseline="30000">
                <a:latin typeface="Arial"/>
                <a:ea typeface="Arial"/>
                <a:cs typeface="Arial"/>
                <a:sym typeface="Arial"/>
              </a:rPr>
              <a:t>(Ozdemir et al., 2022) level I</a:t>
            </a:r>
            <a:endParaRPr baseline="30000">
              <a:latin typeface="Arial"/>
              <a:ea typeface="Arial"/>
              <a:cs typeface="Arial"/>
              <a:sym typeface="Arial"/>
            </a:endParaRPr>
          </a:p>
          <a:p>
            <a:pPr marL="342900" lvl="0" indent="0" algn="just" rtl="0">
              <a:spcBef>
                <a:spcPts val="0"/>
              </a:spcBef>
              <a:spcAft>
                <a:spcPts val="0"/>
              </a:spcAft>
              <a:buNone/>
            </a:pPr>
            <a:endParaRPr baseline="30000">
              <a:latin typeface="Arial"/>
              <a:ea typeface="Arial"/>
              <a:cs typeface="Arial"/>
              <a:sym typeface="Arial"/>
            </a:endParaRPr>
          </a:p>
          <a:p>
            <a:pPr marL="571500" lvl="0" indent="-38735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/>
          </a:p>
          <a:p>
            <a:pPr marL="971550" lvl="1" indent="-438150" algn="just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ZCs had better performance (p&lt; 0.05) in terms of retention, restoration failure and colour match.</a:t>
            </a:r>
            <a:endParaRPr sz="2000"/>
          </a:p>
          <a:p>
            <a:pPr marL="514350" lvl="1" indent="0" algn="just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 sz="2000"/>
          </a:p>
          <a:p>
            <a:pPr marL="971550" lvl="1" indent="-438150" algn="just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</a:pPr>
            <a:r>
              <a:rPr lang="en-US" sz="2000"/>
              <a:t>NS difference in terms of secondary caries, pulpal and gingival health. </a:t>
            </a:r>
            <a:endParaRPr sz="2000"/>
          </a:p>
          <a:p>
            <a:pPr marL="971550" lvl="1" indent="-311150" algn="just" rtl="0">
              <a:spcBef>
                <a:spcPts val="460"/>
              </a:spcBef>
              <a:spcAft>
                <a:spcPts val="0"/>
              </a:spcAft>
              <a:buClr>
                <a:schemeClr val="dk1"/>
              </a:buClr>
              <a:buSzPts val="2300"/>
              <a:buNone/>
            </a:pPr>
            <a:endParaRPr sz="2000"/>
          </a:p>
          <a:p>
            <a:pPr marL="571500" lvl="0" indent="-4318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en-US" sz="2000"/>
              <a:t>Composite SCs may be a viable treatment option for anterior teeth with multi-surface lesions. </a:t>
            </a:r>
            <a:endParaRPr sz="2000"/>
          </a:p>
          <a:p>
            <a:pPr marL="342900" lvl="0" indent="-171450" algn="just" rtl="0"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None/>
            </a:pPr>
            <a:endParaRPr sz="2700"/>
          </a:p>
          <a:p>
            <a:pPr marL="914400" lvl="2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1143000" lvl="2" indent="-15240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" name="Google Shape;449;p40"/>
          <p:cNvSpPr txBox="1">
            <a:spLocks noGrp="1"/>
          </p:cNvSpPr>
          <p:nvPr>
            <p:ph type="title"/>
          </p:nvPr>
        </p:nvSpPr>
        <p:spPr>
          <a:xfrm>
            <a:off x="349409" y="62385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rebuchet MS"/>
              <a:buNone/>
            </a:pPr>
            <a:r>
              <a:rPr lang="en-US" sz="3200" b="1">
                <a:solidFill>
                  <a:srgbClr val="2A5010"/>
                </a:solidFill>
              </a:rPr>
              <a:t>Atraumatic Restorative Treatment (ART)</a:t>
            </a:r>
            <a:endParaRPr sz="3200" b="1">
              <a:solidFill>
                <a:srgbClr val="2A5010"/>
              </a:solidFill>
            </a:endParaRPr>
          </a:p>
        </p:txBody>
      </p:sp>
      <p:sp>
        <p:nvSpPr>
          <p:cNvPr id="450" name="Google Shape;450;p40"/>
          <p:cNvSpPr txBox="1">
            <a:spLocks noGrp="1"/>
          </p:cNvSpPr>
          <p:nvPr>
            <p:ph type="body" idx="1"/>
          </p:nvPr>
        </p:nvSpPr>
        <p:spPr>
          <a:xfrm>
            <a:off x="648809" y="1832639"/>
            <a:ext cx="85968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Minimally invasive technique to halt caries progression. </a:t>
            </a:r>
            <a:endParaRPr/>
          </a:p>
          <a:p>
            <a:pPr marL="342900" lvl="0" indent="-2413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60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Caries excavation using only hand instruments followed by restoration.  </a:t>
            </a:r>
            <a:endParaRPr/>
          </a:p>
          <a:p>
            <a:pPr marL="342900" lvl="0" indent="-241300" algn="l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600"/>
          </a:p>
          <a:p>
            <a:pPr marL="342900" lvl="0" indent="-342900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Indicated where access to conventional dental treatment is limited or patient is uncooperative. </a:t>
            </a:r>
            <a:endParaRPr sz="240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6" name="Google Shape;456;p41"/>
          <p:cNvSpPr txBox="1">
            <a:spLocks noGrp="1"/>
          </p:cNvSpPr>
          <p:nvPr>
            <p:ph type="title"/>
          </p:nvPr>
        </p:nvSpPr>
        <p:spPr>
          <a:xfrm>
            <a:off x="1781575" y="331663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ART</a:t>
            </a:r>
            <a:endParaRPr b="1">
              <a:solidFill>
                <a:srgbClr val="2A5010"/>
              </a:solidFill>
            </a:endParaRPr>
          </a:p>
        </p:txBody>
      </p:sp>
      <p:graphicFrame>
        <p:nvGraphicFramePr>
          <p:cNvPr id="457" name="Google Shape;457;p41"/>
          <p:cNvGraphicFramePr/>
          <p:nvPr>
            <p:extLst>
              <p:ext uri="{D42A27DB-BD31-4B8C-83A1-F6EECF244321}">
                <p14:modId xmlns:p14="http://schemas.microsoft.com/office/powerpoint/2010/main" val="1688769090"/>
              </p:ext>
            </p:extLst>
          </p:nvPr>
        </p:nvGraphicFramePr>
        <p:xfrm>
          <a:off x="734325" y="1338592"/>
          <a:ext cx="10777775" cy="4485680"/>
        </p:xfrm>
        <a:graphic>
          <a:graphicData uri="http://schemas.openxmlformats.org/drawingml/2006/table">
            <a:tbl>
              <a:tblPr firstRow="1" bandRow="1">
                <a:noFill/>
                <a:tableStyleId>{28748C2F-8A8B-44FB-8BB5-BA2B7E4B38DC}</a:tableStyleId>
              </a:tblPr>
              <a:tblGrid>
                <a:gridCol w="3408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693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Factors</a:t>
                      </a:r>
                      <a:endParaRPr sz="20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b="1" u="none" strike="noStrike" cap="none">
                          <a:solidFill>
                            <a:srgbClr val="2A5010"/>
                          </a:solidFill>
                        </a:rPr>
                        <a:t>Outcome</a:t>
                      </a:r>
                      <a:endParaRPr sz="2000" b="1" u="none" strike="noStrike" cap="none">
                        <a:solidFill>
                          <a:srgbClr val="2A5010"/>
                        </a:solidFill>
                      </a:endParaRPr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1325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 dirty="0"/>
                        <a:t>Single- versus multi-surface lesions</a:t>
                      </a:r>
                      <a:endParaRPr sz="20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/>
                        <a:t>At 1-year and 3-year review, ART with HVGIC on single-surface lesions had higher success rate than in multi-surface lesions. </a:t>
                      </a:r>
                      <a:r>
                        <a:rPr lang="en-US" sz="2000" b="0" i="0" u="none" strike="noStrike" cap="none" baseline="3000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(BaniHani et al., 2022)</a:t>
                      </a:r>
                      <a:r>
                        <a:rPr lang="en-US" sz="2800" u="none" strike="noStrike" cap="none"/>
                        <a:t>  </a:t>
                      </a:r>
                      <a:endParaRPr sz="1800" u="none" strike="noStrike" cap="none"/>
                    </a:p>
                    <a:p>
                      <a:pPr marL="342900" marR="0" lvl="0" indent="-215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rebuchet MS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Trebuchet MS"/>
                        <a:buNone/>
                      </a:pPr>
                      <a:endParaRPr sz="1800" u="none" strike="noStrike" cap="none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5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Trebuchet MS"/>
                        <a:buNone/>
                      </a:pPr>
                      <a:r>
                        <a:rPr lang="en-US" sz="2000" u="none" strike="noStrike" cap="none" dirty="0"/>
                        <a:t>Types of material and technique (ART versus conventional)</a:t>
                      </a:r>
                      <a:endParaRPr sz="2000" u="none" strike="noStrike" cap="none" dirty="0"/>
                    </a:p>
                  </a:txBody>
                  <a:tcPr marL="91450" marR="91450" marT="45725" marB="45725"/>
                </a:tc>
                <a:tc>
                  <a:txBody>
                    <a:bodyPr/>
                    <a:lstStyle/>
                    <a:p>
                      <a:pPr marL="342900" marR="0" lvl="0" indent="-342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 dirty="0"/>
                        <a:t>ART with HVGIC had higher risk of failure when applied in multi-surface cavities (OR= 1.62, 95% CI 1.03 to 2.55) </a:t>
                      </a:r>
                      <a:r>
                        <a:rPr lang="en-US" sz="2000" b="0" i="0" u="none" strike="noStrike" cap="none" baseline="30000" dirty="0">
                          <a:solidFill>
                            <a:srgbClr val="00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(Dorri et al., 2017) level I</a:t>
                      </a:r>
                      <a:r>
                        <a:rPr lang="en-US" sz="2400" u="none" strike="noStrike" cap="none" dirty="0"/>
                        <a:t> </a:t>
                      </a:r>
                      <a:endParaRPr sz="1800" u="none" strike="noStrike" cap="none" dirty="0"/>
                    </a:p>
                    <a:p>
                      <a:pPr marL="342900" marR="0" lvl="0" indent="-215900" algn="l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None/>
                      </a:pPr>
                      <a:endParaRPr sz="2000" u="none" strike="noStrike" cap="none" dirty="0"/>
                    </a:p>
                    <a:p>
                      <a:pPr marL="342900" marR="0" lvl="0" indent="-34290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2000"/>
                        <a:buFont typeface="Arial"/>
                        <a:buChar char="•"/>
                      </a:pPr>
                      <a:r>
                        <a:rPr lang="en-US" sz="2000" u="none" strike="noStrike" cap="none" dirty="0"/>
                        <a:t>NS difference in failure rate between different techniques when CR is used in multi-surface lesions.  </a:t>
                      </a:r>
                      <a:endParaRPr sz="2000" u="none" strike="noStrike" cap="none" dirty="0"/>
                    </a:p>
                    <a:p>
                      <a:pPr marL="457200" marR="0" lvl="0" indent="0" algn="l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endParaRPr sz="2000" dirty="0"/>
                    </a:p>
                  </a:txBody>
                  <a:tcPr marL="91450" marR="91450" marT="45725" marB="45725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" name="Google Shape;463;p42"/>
          <p:cNvSpPr txBox="1">
            <a:spLocks noGrp="1"/>
          </p:cNvSpPr>
          <p:nvPr>
            <p:ph type="title"/>
          </p:nvPr>
        </p:nvSpPr>
        <p:spPr>
          <a:xfrm>
            <a:off x="726525" y="706688"/>
            <a:ext cx="8229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Direct Restorations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64" name="Google Shape;464;p42"/>
          <p:cNvSpPr txBox="1">
            <a:spLocks noGrp="1"/>
          </p:cNvSpPr>
          <p:nvPr>
            <p:ph type="body" idx="1"/>
          </p:nvPr>
        </p:nvSpPr>
        <p:spPr>
          <a:xfrm>
            <a:off x="826325" y="1640900"/>
            <a:ext cx="9057300" cy="47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115887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 sz="2400"/>
              <a:t>Other factors that affected the longevity of direct restorations: </a:t>
            </a:r>
            <a:r>
              <a:rPr lang="en-US" sz="24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(Chisini et al., 2018) level I</a:t>
            </a:r>
            <a:endParaRPr sz="2400" baseline="30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5887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800" baseline="30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98513" lvl="1" indent="-3429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Number of surfaces involved:</a:t>
            </a:r>
            <a:endParaRPr/>
          </a:p>
          <a:p>
            <a:pPr marL="1255713" lvl="3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/>
              <a:t>Class I restorations had a higher success rate (92.4%) than Class II (85.3%), irrespective of the filling material.</a:t>
            </a:r>
            <a:endParaRPr/>
          </a:p>
          <a:p>
            <a:pPr marL="912813" lvl="3" indent="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/>
          </a:p>
          <a:p>
            <a:pPr marL="798513" lvl="1" indent="-3429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Rubber dam isolation:</a:t>
            </a:r>
            <a:endParaRPr/>
          </a:p>
          <a:p>
            <a:pPr marL="1198563" lvl="2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Restorations placed under rubber dam showed better success rate (93.6%) vs without rubber dam (77.5%). </a:t>
            </a:r>
            <a:endParaRPr/>
          </a:p>
          <a:p>
            <a:pPr marL="1198563" lvl="2" indent="-215900" algn="just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endParaRPr sz="200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3"/>
          <p:cNvSpPr txBox="1">
            <a:spLocks noGrp="1"/>
          </p:cNvSpPr>
          <p:nvPr>
            <p:ph type="title"/>
          </p:nvPr>
        </p:nvSpPr>
        <p:spPr>
          <a:xfrm>
            <a:off x="1006725" y="702363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Amalgam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71" name="Google Shape;471;p43"/>
          <p:cNvSpPr txBox="1">
            <a:spLocks noGrp="1"/>
          </p:cNvSpPr>
          <p:nvPr>
            <p:ph type="body" idx="1"/>
          </p:nvPr>
        </p:nvSpPr>
        <p:spPr>
          <a:xfrm>
            <a:off x="906900" y="1536283"/>
            <a:ext cx="8229600" cy="128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682625" lvl="0" indent="-3429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Due to environmental concern, MDC supports a gradual phase-down in the use of amalgam.</a:t>
            </a:r>
            <a:r>
              <a:rPr lang="en-US" sz="24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(MDC, 2020)</a:t>
            </a:r>
            <a:r>
              <a:rPr lang="en-US" sz="2400"/>
              <a:t>  </a:t>
            </a:r>
            <a:endParaRPr/>
          </a:p>
        </p:txBody>
      </p:sp>
      <p:pic>
        <p:nvPicPr>
          <p:cNvPr id="472" name="Google Shape;472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9263" y="2966600"/>
            <a:ext cx="9853475" cy="1095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4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Indirect Restorations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79" name="Google Shape;479;p44"/>
          <p:cNvSpPr txBox="1">
            <a:spLocks noGrp="1"/>
          </p:cNvSpPr>
          <p:nvPr>
            <p:ph type="body" idx="1"/>
          </p:nvPr>
        </p:nvSpPr>
        <p:spPr>
          <a:xfrm>
            <a:off x="573150" y="2096850"/>
            <a:ext cx="9153600" cy="187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17525" lvl="0" indent="-330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To strengthen weakened teeth and for a longer-lasting restoration. </a:t>
            </a:r>
            <a:endParaRPr sz="2200"/>
          </a:p>
          <a:p>
            <a:pPr marL="517525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  <a:p>
            <a:pPr marL="517525" lvl="0" indent="-330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Preformed crowns are made from stainless steel (SSC) or ceramic.</a:t>
            </a:r>
            <a:endParaRPr sz="2200"/>
          </a:p>
          <a:p>
            <a:pPr marL="682625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  <a:p>
            <a:pPr marL="682625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  <a:p>
            <a:pPr marL="682625" lvl="0" indent="-1905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</p:txBody>
      </p:sp>
      <p:pic>
        <p:nvPicPr>
          <p:cNvPr id="480" name="Google Shape;480;p44" descr="Pediatric Crowns - Henry Schein Dental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12249" y="3865000"/>
            <a:ext cx="2275425" cy="22754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p45"/>
          <p:cNvSpPr txBox="1">
            <a:spLocks noGrp="1"/>
          </p:cNvSpPr>
          <p:nvPr>
            <p:ph type="title"/>
          </p:nvPr>
        </p:nvSpPr>
        <p:spPr>
          <a:xfrm>
            <a:off x="1981200" y="559788"/>
            <a:ext cx="8229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Indirect Restorations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87" name="Google Shape;487;p45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graphicFrame>
        <p:nvGraphicFramePr>
          <p:cNvPr id="488" name="Google Shape;488;p45"/>
          <p:cNvGraphicFramePr/>
          <p:nvPr/>
        </p:nvGraphicFramePr>
        <p:xfrm>
          <a:off x="758685" y="1477041"/>
          <a:ext cx="10674625" cy="3903900"/>
        </p:xfrm>
        <a:graphic>
          <a:graphicData uri="http://schemas.openxmlformats.org/drawingml/2006/table">
            <a:tbl>
              <a:tblPr>
                <a:noFill/>
                <a:tableStyleId>{DB12ED84-33C8-409F-8C89-C5E8E887271E}</a:tableStyleId>
              </a:tblPr>
              <a:tblGrid>
                <a:gridCol w="2841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8327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3528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200"/>
                        <a:buFont typeface="Times New Roman"/>
                        <a:buNone/>
                      </a:pPr>
                      <a:r>
                        <a:rPr lang="en-US" sz="2200" b="1" i="0" u="none" strike="noStrike" cap="none">
                          <a:solidFill>
                            <a:schemeClr val="lt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Crown Placement Technique</a:t>
                      </a:r>
                      <a:endParaRPr sz="2200" u="none" strike="noStrike" cap="none">
                        <a:solidFill>
                          <a:schemeClr val="lt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F94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lt1"/>
                        </a:buClr>
                        <a:buSzPts val="2200"/>
                        <a:buFont typeface="Times New Roman"/>
                        <a:buNone/>
                      </a:pPr>
                      <a:r>
                        <a:rPr lang="en-US" sz="2200" b="1" i="0" u="none" strike="noStrike" cap="none">
                          <a:solidFill>
                            <a:schemeClr val="lt2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Procedure</a:t>
                      </a:r>
                      <a:endParaRPr sz="2200" u="none" strike="noStrike" cap="none">
                        <a:solidFill>
                          <a:schemeClr val="lt2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6F94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410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Times New Roman"/>
                        <a:buNone/>
                      </a:pPr>
                      <a:r>
                        <a:rPr lang="en-US" sz="2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Conventional Technique</a:t>
                      </a:r>
                      <a:endParaRPr sz="2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Times New Roman"/>
                        <a:buNone/>
                      </a:pPr>
                      <a:r>
                        <a:rPr lang="en-US" sz="2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Involves caries removal and tooth reduction under local anesthesia. </a:t>
                      </a:r>
                      <a:endParaRPr sz="2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EEFE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10100">
                <a:tc>
                  <a:txBody>
                    <a:bodyPr/>
                    <a:lstStyle/>
                    <a:p>
                      <a:pPr marL="0" marR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Times New Roman"/>
                        <a:buNone/>
                      </a:pPr>
                      <a:r>
                        <a:rPr lang="en-US" sz="2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Hall Technique</a:t>
                      </a:r>
                      <a:endParaRPr sz="2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FF8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just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200"/>
                        <a:buFont typeface="Times New Roman"/>
                        <a:buNone/>
                      </a:pPr>
                      <a:r>
                        <a:rPr lang="en-US" sz="2200" b="0" i="0" u="none" strike="noStrike" cap="non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Involves cementation of the crown without local anesthesia, carious tissue removal or tooth reduction. </a:t>
                      </a:r>
                      <a:endParaRPr sz="2200" u="none" strike="noStrike" cap="non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L="73025" marR="73025" marT="45725" marB="45725">
                    <a:lnL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9525" cap="flat" cmpd="sng">
                      <a:solidFill>
                        <a:srgbClr val="000000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rgbClr val="DFFF8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4" name="Google Shape;494;p46"/>
          <p:cNvSpPr txBox="1">
            <a:spLocks noGrp="1"/>
          </p:cNvSpPr>
          <p:nvPr>
            <p:ph type="title"/>
          </p:nvPr>
        </p:nvSpPr>
        <p:spPr>
          <a:xfrm>
            <a:off x="762884" y="2360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Crowns vs Direct Fillings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495" name="Google Shape;495;p46"/>
          <p:cNvSpPr txBox="1">
            <a:spLocks noGrp="1"/>
          </p:cNvSpPr>
          <p:nvPr>
            <p:ph type="body" idx="1"/>
          </p:nvPr>
        </p:nvSpPr>
        <p:spPr>
          <a:xfrm>
            <a:off x="644450" y="1556900"/>
            <a:ext cx="9652500" cy="46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579437" lvl="1" indent="-4572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dirty="0"/>
              <a:t>Crowns had a significantly lower risk of major failure than fillings at 12-48 months review (RR= 0.18, 95% CI 0.06 to 0.56).</a:t>
            </a:r>
            <a:r>
              <a:rPr lang="en-US" sz="22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(Innes et al., 2015) level I</a:t>
            </a:r>
            <a:r>
              <a:rPr lang="en-US" sz="2200" dirty="0"/>
              <a:t> </a:t>
            </a:r>
            <a:endParaRPr dirty="0"/>
          </a:p>
          <a:p>
            <a:pPr marL="465138" lvl="1" indent="-26670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dirty="0"/>
          </a:p>
          <a:p>
            <a:pPr marL="465138" lvl="1" indent="-342900" algn="just">
              <a:spcBef>
                <a:spcPts val="440"/>
              </a:spcBef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dirty="0"/>
              <a:t>Crowns were less likely to cause pain than direct fillings (RR= 0.15, 95% CI 0.04 to 0.67)</a:t>
            </a:r>
            <a:r>
              <a:rPr lang="en-US" sz="22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(Innes et al., 2015) level I</a:t>
            </a:r>
          </a:p>
          <a:p>
            <a:pPr marL="122238" lvl="1" indent="0" algn="just">
              <a:spcBef>
                <a:spcPts val="440"/>
              </a:spcBef>
              <a:buClr>
                <a:schemeClr val="dk1"/>
              </a:buClr>
              <a:buSzPts val="2200"/>
              <a:buNone/>
            </a:pPr>
            <a:endParaRPr lang="en-US" sz="1200" dirty="0"/>
          </a:p>
          <a:p>
            <a:pPr marL="465138" lvl="1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Char char="•"/>
            </a:pPr>
            <a:r>
              <a:rPr lang="en-US" sz="2200" dirty="0"/>
              <a:t>SSCs had highest success rate (96.1%) compared to various direct fillings in Class I and II cavities.</a:t>
            </a:r>
            <a:r>
              <a:rPr lang="en-US" sz="22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</a:t>
            </a:r>
            <a:r>
              <a:rPr lang="en-US" sz="2200" baseline="30000" dirty="0" err="1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Chisini</a:t>
            </a:r>
            <a:r>
              <a:rPr lang="en-US" sz="22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et al., 2018) level I</a:t>
            </a:r>
            <a:endParaRPr dirty="0"/>
          </a:p>
          <a:p>
            <a:pPr marL="465138" lvl="0" indent="-342900" algn="just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dirty="0"/>
          </a:p>
          <a:p>
            <a:pPr marL="465138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 dirty="0"/>
              <a:t>The Hall Technique had the highest probability (78%) for the best clinical outcome compared to NSCR and SCR with direct restorations.</a:t>
            </a:r>
            <a:r>
              <a:rPr lang="en-US" sz="2200" baseline="30000" dirty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(Tedesco et al., 2020) level I</a:t>
            </a:r>
            <a:r>
              <a:rPr lang="en-US" sz="2200" dirty="0"/>
              <a:t>  </a:t>
            </a:r>
            <a:endParaRPr dirty="0"/>
          </a:p>
          <a:p>
            <a:pPr marL="465138" lvl="1" indent="-203199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endParaRPr sz="2200" dirty="0"/>
          </a:p>
        </p:txBody>
      </p:sp>
      <p:sp>
        <p:nvSpPr>
          <p:cNvPr id="496" name="Google Shape;496;p46"/>
          <p:cNvSpPr/>
          <p:nvPr/>
        </p:nvSpPr>
        <p:spPr>
          <a:xfrm>
            <a:off x="3806825" y="3015755"/>
            <a:ext cx="91440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Google Shape;502;p47"/>
          <p:cNvSpPr txBox="1">
            <a:spLocks noGrp="1"/>
          </p:cNvSpPr>
          <p:nvPr>
            <p:ph type="title"/>
          </p:nvPr>
        </p:nvSpPr>
        <p:spPr>
          <a:xfrm>
            <a:off x="653300" y="531263"/>
            <a:ext cx="8229600" cy="8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Conventional vs Hall Technique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503" name="Google Shape;503;p47"/>
          <p:cNvSpPr txBox="1">
            <a:spLocks noGrp="1"/>
          </p:cNvSpPr>
          <p:nvPr>
            <p:ph type="body" idx="1"/>
          </p:nvPr>
        </p:nvSpPr>
        <p:spPr>
          <a:xfrm>
            <a:off x="444850" y="1255225"/>
            <a:ext cx="9253200" cy="4814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736600" lvl="0" indent="-2667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515938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Comparable clinical and radiographic outcomes between the two techniques.</a:t>
            </a:r>
            <a:r>
              <a:rPr lang="en-US" sz="22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(Ebrahimi et al., 2020) level I; (Ayedun et al., 2021) level I</a:t>
            </a:r>
            <a:endParaRPr sz="2200"/>
          </a:p>
          <a:p>
            <a:pPr marL="515938" lvl="0" indent="-241299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 sz="1600"/>
          </a:p>
          <a:p>
            <a:pPr marL="515938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Significantly shorter treatment time with Hall Technique (p&lt;0.01):</a:t>
            </a:r>
            <a:endParaRPr/>
          </a:p>
          <a:p>
            <a:pPr marL="173038" lvl="0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914400" lvl="1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/>
              <a:t>4.5652 min ± 1.47 vs 28.26 min ± 17.04</a:t>
            </a:r>
            <a:r>
              <a:rPr lang="en-US" sz="22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(Ayedun et al., 2021) level I</a:t>
            </a:r>
            <a:endParaRPr sz="2200"/>
          </a:p>
          <a:p>
            <a:pPr marL="914400" lvl="1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–"/>
            </a:pPr>
            <a:r>
              <a:rPr lang="en-US" sz="2200"/>
              <a:t>8.4 min ± 4.9 vs 17.3 min ± 5.1</a:t>
            </a:r>
            <a:r>
              <a:rPr lang="en-US" sz="22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(Ebrahimi et al., 2020) level I</a:t>
            </a:r>
            <a:r>
              <a:rPr lang="en-US" sz="2200"/>
              <a:t> </a:t>
            </a:r>
            <a:endParaRPr/>
          </a:p>
          <a:p>
            <a:pPr marL="914400" lvl="1" indent="-24130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  <a:p>
            <a:pPr marL="515938" lvl="0" indent="-3429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The occlusion re-established between 3- and 12- month review periods following Hall Technique.</a:t>
            </a:r>
            <a:r>
              <a:rPr lang="en-US" sz="22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(Ebrahimi et al., 2020) level I</a:t>
            </a:r>
            <a:r>
              <a:rPr lang="en-US" sz="2200"/>
              <a:t> </a:t>
            </a:r>
            <a:endParaRPr/>
          </a:p>
          <a:p>
            <a:pPr marL="1136650" lvl="1" indent="-184150" algn="just" rtl="0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</a:pPr>
            <a:endParaRPr/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9" name="Google Shape;509;p48"/>
          <p:cNvSpPr txBox="1">
            <a:spLocks noGrp="1"/>
          </p:cNvSpPr>
          <p:nvPr>
            <p:ph type="title"/>
          </p:nvPr>
        </p:nvSpPr>
        <p:spPr>
          <a:xfrm>
            <a:off x="783525" y="859188"/>
            <a:ext cx="8229600" cy="70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Indirect Restorations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510" name="Google Shape;510;p48"/>
          <p:cNvSpPr txBox="1">
            <a:spLocks noGrp="1"/>
          </p:cNvSpPr>
          <p:nvPr>
            <p:ph type="body" idx="1"/>
          </p:nvPr>
        </p:nvSpPr>
        <p:spPr>
          <a:xfrm>
            <a:off x="564000" y="1401000"/>
            <a:ext cx="9410100" cy="359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515937" lvl="1" indent="-260348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</a:pPr>
            <a:r>
              <a:rPr lang="en-US" sz="2000"/>
              <a:t>Hall Technique is recommended for advanced proximal caries in primary molars without clinical or radiographic signs of pulpal involvement.</a:t>
            </a:r>
            <a:r>
              <a:rPr lang="en-US" sz="2000" baseline="30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(SDCEP, 2018)</a:t>
            </a:r>
            <a:endParaRPr sz="2000" baseline="30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lvl="0" indent="0" algn="just" rtl="0">
              <a:spcBef>
                <a:spcPts val="480"/>
              </a:spcBef>
              <a:spcAft>
                <a:spcPts val="0"/>
              </a:spcAft>
              <a:buNone/>
            </a:pPr>
            <a:endParaRPr sz="2000" baseline="30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515938" lvl="1" indent="-285748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000"/>
              <a:t>CPG DG opines both techniques are acceptable for crown placement. </a:t>
            </a:r>
            <a:r>
              <a:rPr lang="en-US" sz="2400"/>
              <a:t> 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5"/>
          <p:cNvSpPr txBox="1">
            <a:spLocks noGrp="1"/>
          </p:cNvSpPr>
          <p:nvPr>
            <p:ph type="title"/>
          </p:nvPr>
        </p:nvSpPr>
        <p:spPr>
          <a:xfrm>
            <a:off x="766916" y="274638"/>
            <a:ext cx="9443884" cy="13919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Non-fluoride Remineralising Agents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191" name="Google Shape;191;p5"/>
          <p:cNvSpPr txBox="1">
            <a:spLocks noGrp="1"/>
          </p:cNvSpPr>
          <p:nvPr>
            <p:ph type="body" idx="1"/>
          </p:nvPr>
        </p:nvSpPr>
        <p:spPr>
          <a:xfrm>
            <a:off x="766931" y="1489513"/>
            <a:ext cx="8687700" cy="519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60325" lvl="1" indent="0" algn="just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 sz="2400"/>
              <a:t>  </a:t>
            </a:r>
            <a:r>
              <a:rPr lang="en-US" sz="2400" b="1"/>
              <a:t>Hydroxyapatite (HAP):</a:t>
            </a:r>
            <a:endParaRPr sz="2400"/>
          </a:p>
          <a:p>
            <a:pPr marL="400050" lvl="1" indent="0" algn="just" rtl="0">
              <a:spcBef>
                <a:spcPts val="220"/>
              </a:spcBef>
              <a:spcAft>
                <a:spcPts val="0"/>
              </a:spcAft>
              <a:buClr>
                <a:schemeClr val="dk1"/>
              </a:buClr>
              <a:buSzPts val="1100"/>
              <a:buNone/>
            </a:pPr>
            <a:endParaRPr sz="1100"/>
          </a:p>
          <a:p>
            <a:pPr marL="808038" lvl="1" indent="-457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</a:pPr>
            <a:r>
              <a:rPr lang="en-US" sz="2400"/>
              <a:t>Promotes remineralisation and inhibits demineralisation of dental hard tissues. </a:t>
            </a:r>
            <a:endParaRPr/>
          </a:p>
          <a:p>
            <a:pPr marL="808038" lvl="1" indent="-457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400"/>
          </a:p>
          <a:p>
            <a:pPr marL="808038" lvl="0" indent="-457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400"/>
              <a:t>Daily use of 10% microcrystalline HAP toothpaste was as effective as 500 ppm fluoride toothpaste in preventing ECC over a one-year period. </a:t>
            </a:r>
            <a:r>
              <a:rPr lang="en-US" sz="2400" baseline="30000">
                <a:solidFill>
                  <a:srgbClr val="000000"/>
                </a:solidFill>
              </a:rPr>
              <a:t>(Paszynska et al., 2021) level I </a:t>
            </a:r>
            <a:endParaRPr/>
          </a:p>
          <a:p>
            <a:pPr marL="350838" lvl="0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 baseline="30000">
              <a:solidFill>
                <a:srgbClr val="000000"/>
              </a:solidFill>
            </a:endParaRPr>
          </a:p>
          <a:p>
            <a:pPr marL="1208088" lvl="1" indent="-457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</a:pPr>
            <a:r>
              <a:rPr lang="en-US" sz="2400"/>
              <a:t>but there was no comparison against 1000-1450 ppm fluoride toothpaste.</a:t>
            </a:r>
            <a:endParaRPr/>
          </a:p>
          <a:p>
            <a:pPr marL="400050" lvl="1" indent="0" algn="just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endParaRPr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49"/>
          <p:cNvSpPr/>
          <p:nvPr/>
        </p:nvSpPr>
        <p:spPr>
          <a:xfrm>
            <a:off x="3806825" y="3015755"/>
            <a:ext cx="9144000" cy="3692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17" name="Google Shape;517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65450" y="1886400"/>
            <a:ext cx="11061100" cy="3408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3" name="Google Shape;523;p50"/>
          <p:cNvSpPr txBox="1">
            <a:spLocks noGrp="1"/>
          </p:cNvSpPr>
          <p:nvPr>
            <p:ph type="title"/>
          </p:nvPr>
        </p:nvSpPr>
        <p:spPr>
          <a:xfrm>
            <a:off x="1797596" y="438500"/>
            <a:ext cx="85968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RESTORATIVE MATERIAL</a:t>
            </a:r>
            <a:endParaRPr b="1">
              <a:solidFill>
                <a:srgbClr val="2A5010"/>
              </a:solidFill>
            </a:endParaRPr>
          </a:p>
        </p:txBody>
      </p:sp>
      <p:pic>
        <p:nvPicPr>
          <p:cNvPr id="524" name="Google Shape;524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9863" y="1759400"/>
            <a:ext cx="11232276" cy="3536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EE02BEB-ADC9-A0A1-CED2-8476D2FC59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9820" y="302689"/>
            <a:ext cx="9892360" cy="625262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6"/>
          <p:cNvSpPr txBox="1">
            <a:spLocks noGrp="1"/>
          </p:cNvSpPr>
          <p:nvPr>
            <p:ph type="title"/>
          </p:nvPr>
        </p:nvSpPr>
        <p:spPr>
          <a:xfrm>
            <a:off x="793350" y="445713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Remineralising Fluoride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198" name="Google Shape;198;p6"/>
          <p:cNvSpPr txBox="1">
            <a:spLocks noGrp="1"/>
          </p:cNvSpPr>
          <p:nvPr>
            <p:ph type="body" idx="1"/>
          </p:nvPr>
        </p:nvSpPr>
        <p:spPr>
          <a:xfrm>
            <a:off x="793350" y="1083700"/>
            <a:ext cx="9275400" cy="622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4254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  <a:p>
            <a:pPr marL="560387" lvl="1" indent="-488950" algn="just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Times New Roman"/>
              <a:buAutoNum type="arabicPeriod"/>
            </a:pPr>
            <a:r>
              <a:rPr lang="en-US" sz="2400" b="1"/>
              <a:t>Silver Diamine Fluoride (SDF):</a:t>
            </a:r>
            <a:endParaRPr sz="2400"/>
          </a:p>
          <a:p>
            <a:pPr marL="914400" lvl="1" indent="-43815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742950" lvl="0" indent="-2794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Contains silver particles and 38% fluoride ion.</a:t>
            </a:r>
            <a:endParaRPr/>
          </a:p>
          <a:p>
            <a:pPr marL="228600" lvl="0" indent="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742950" lvl="0" indent="-2794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12-38% SDF was 89% more likely to be effective in controlling caries progression in primary teeth than atraumatic restorative treatment (ART), 5% F varnish or no treatment.</a:t>
            </a:r>
            <a:r>
              <a:rPr lang="en-US" sz="2200" baseline="30000">
                <a:solidFill>
                  <a:srgbClr val="000000"/>
                </a:solidFill>
              </a:rPr>
              <a:t>(Chibinski et al., 2017) level I</a:t>
            </a:r>
            <a:r>
              <a:rPr lang="en-US" sz="2200">
                <a:solidFill>
                  <a:srgbClr val="000000"/>
                </a:solidFill>
              </a:rPr>
              <a:t>  </a:t>
            </a:r>
            <a:endParaRPr/>
          </a:p>
          <a:p>
            <a:pPr marL="742950" lvl="0" indent="-43815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>
              <a:solidFill>
                <a:srgbClr val="000000"/>
              </a:solidFill>
            </a:endParaRPr>
          </a:p>
          <a:p>
            <a:pPr marL="742950" lvl="0" indent="-279400" algn="just" rtl="0">
              <a:spcBef>
                <a:spcPts val="44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</a:pPr>
            <a:r>
              <a:rPr lang="en-US" sz="2200"/>
              <a:t>SDF is safe to use in children and adults when delivered in accordance with its dosing and application regime. </a:t>
            </a:r>
            <a:r>
              <a:rPr lang="en-US" sz="2200" baseline="30000">
                <a:solidFill>
                  <a:srgbClr val="000000"/>
                </a:solidFill>
              </a:rPr>
              <a:t>(AAPD, 2023)</a:t>
            </a:r>
            <a:r>
              <a:rPr lang="en-US" sz="2200"/>
              <a:t>	</a:t>
            </a:r>
            <a:endParaRPr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  <p:pic>
        <p:nvPicPr>
          <p:cNvPr id="199" name="Google Shape;199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44824" y="4768283"/>
            <a:ext cx="9275401" cy="11546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7"/>
          <p:cNvSpPr txBox="1">
            <a:spLocks noGrp="1"/>
          </p:cNvSpPr>
          <p:nvPr>
            <p:ph type="title"/>
          </p:nvPr>
        </p:nvSpPr>
        <p:spPr>
          <a:xfrm>
            <a:off x="1106125" y="471588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Remineralising Fluoride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206" name="Google Shape;206;p7"/>
          <p:cNvSpPr txBox="1">
            <a:spLocks noGrp="1"/>
          </p:cNvSpPr>
          <p:nvPr>
            <p:ph type="body" idx="1"/>
          </p:nvPr>
        </p:nvSpPr>
        <p:spPr>
          <a:xfrm>
            <a:off x="1106125" y="1078575"/>
            <a:ext cx="8934300" cy="518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514350" lvl="0" indent="-42545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/>
          </a:p>
          <a:p>
            <a:pPr marL="560387" lvl="1" indent="-514350" algn="just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Times New Roman"/>
              <a:buAutoNum type="arabicPeriod" startAt="2"/>
            </a:pPr>
            <a:r>
              <a:rPr lang="en-US" sz="2400" b="1"/>
              <a:t>Fluoride Varnish</a:t>
            </a:r>
            <a:endParaRPr sz="2400"/>
          </a:p>
          <a:p>
            <a:pPr marL="560387" lvl="1" indent="-425450" algn="just" rtl="0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2000" b="1"/>
          </a:p>
          <a:p>
            <a:pPr marL="731837" lvl="2" indent="-2413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 sz="2200"/>
              <a:t>SDCEP (2018) advocates non-restorative site-specific prevention to stop progression of enamel caries by brushing with fluoridated toothpaste, dietary advice and application of fluoride varnish on the lesion four times/year. </a:t>
            </a:r>
            <a:endParaRPr sz="2200"/>
          </a:p>
          <a:p>
            <a:pPr marL="731837" lvl="2" indent="-762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sz="2200"/>
          </a:p>
          <a:p>
            <a:pPr marL="731837" lvl="2" indent="-24130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</a:pPr>
            <a:r>
              <a:rPr lang="en-US" sz="2200"/>
              <a:t>In local setting, fluoride varnish is applied according to CRA of patients with ECC.  </a:t>
            </a:r>
            <a:endParaRPr sz="2200"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"/>
          <p:cNvSpPr txBox="1">
            <a:spLocks noGrp="1"/>
          </p:cNvSpPr>
          <p:nvPr>
            <p:ph type="title"/>
          </p:nvPr>
        </p:nvSpPr>
        <p:spPr>
          <a:xfrm>
            <a:off x="1107585" y="790359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Fissure Sealant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213" name="Google Shape;213;p9"/>
          <p:cNvSpPr txBox="1">
            <a:spLocks noGrp="1"/>
          </p:cNvSpPr>
          <p:nvPr>
            <p:ph type="body" idx="1"/>
          </p:nvPr>
        </p:nvSpPr>
        <p:spPr>
          <a:xfrm>
            <a:off x="684724" y="1568550"/>
            <a:ext cx="9075300" cy="309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6037" lvl="1" indent="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endParaRPr sz="1400" b="1"/>
          </a:p>
          <a:p>
            <a:pPr marL="960437" lvl="2" indent="-53975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 sz="2800"/>
              <a:t>AAPD Guidelines (2016) recommends the use of sealants in primary molars with non-cavitated occlusal lesions.</a:t>
            </a:r>
            <a:endParaRPr sz="2800"/>
          </a:p>
          <a:p>
            <a:pPr marL="446087" lvl="2" indent="0" algn="just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endParaRPr b="1"/>
          </a:p>
          <a:p>
            <a:pPr marL="914400" lvl="1" indent="-438150" algn="just" rtl="0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</a:pPr>
            <a:endParaRPr sz="1200"/>
          </a:p>
          <a:p>
            <a:pPr marL="0" lvl="0" indent="0" algn="just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0"/>
          <p:cNvSpPr txBox="1">
            <a:spLocks noGrp="1"/>
          </p:cNvSpPr>
          <p:nvPr>
            <p:ph type="title"/>
          </p:nvPr>
        </p:nvSpPr>
        <p:spPr>
          <a:xfrm>
            <a:off x="1149363" y="732336"/>
            <a:ext cx="8229600" cy="77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Trebuchet MS"/>
              <a:buNone/>
            </a:pPr>
            <a:r>
              <a:rPr lang="en-US" b="1">
                <a:solidFill>
                  <a:srgbClr val="2A5010"/>
                </a:solidFill>
              </a:rPr>
              <a:t>Resin Infiltration</a:t>
            </a:r>
            <a:endParaRPr b="1">
              <a:solidFill>
                <a:srgbClr val="2A5010"/>
              </a:solidFill>
            </a:endParaRPr>
          </a:p>
        </p:txBody>
      </p:sp>
      <p:sp>
        <p:nvSpPr>
          <p:cNvPr id="220" name="Google Shape;220;p10"/>
          <p:cNvSpPr txBox="1">
            <a:spLocks noGrp="1"/>
          </p:cNvSpPr>
          <p:nvPr>
            <p:ph type="body" idx="1"/>
          </p:nvPr>
        </p:nvSpPr>
        <p:spPr>
          <a:xfrm>
            <a:off x="1013925" y="1845550"/>
            <a:ext cx="8500500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2" indent="-342900" algn="just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 sz="2800"/>
              <a:t>Resin infiltration reduced the risk of initial caries progression in primary teeth by 56.6%  compared to control groups, at the 12-24 months review. </a:t>
            </a:r>
            <a:r>
              <a:rPr lang="en-US" sz="2800" b="0" i="0" u="none" strike="noStrike" baseline="30000">
                <a:solidFill>
                  <a:srgbClr val="000000"/>
                </a:solidFill>
              </a:rPr>
              <a:t>(Faghihian et al., 2019) level I</a:t>
            </a:r>
            <a:r>
              <a:rPr lang="en-US" sz="2800" b="0" i="0" u="none" strike="noStrike">
                <a:solidFill>
                  <a:srgbClr val="000000"/>
                </a:solidFill>
              </a:rPr>
              <a:t> </a:t>
            </a:r>
            <a:r>
              <a:rPr lang="en-US" sz="2800"/>
              <a:t> </a:t>
            </a:r>
            <a:endParaRPr sz="28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</TotalTime>
  <Words>2956</Words>
  <Application>Microsoft Office PowerPoint</Application>
  <PresentationFormat>Widescreen</PresentationFormat>
  <Paragraphs>409</Paragraphs>
  <Slides>52</Slides>
  <Notes>52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Trebuchet MS</vt:lpstr>
      <vt:lpstr>Courier New</vt:lpstr>
      <vt:lpstr>Gill Sans</vt:lpstr>
      <vt:lpstr>Times New Roman</vt:lpstr>
      <vt:lpstr>Noto Sans Symbols</vt:lpstr>
      <vt:lpstr>Calibri</vt:lpstr>
      <vt:lpstr>Arial</vt:lpstr>
      <vt:lpstr>Arial Rounded</vt:lpstr>
      <vt:lpstr>Facet</vt:lpstr>
      <vt:lpstr>PowerPoint Presentation</vt:lpstr>
      <vt:lpstr>PowerPoint Presentation</vt:lpstr>
      <vt:lpstr>TREATMENT MODALITIES</vt:lpstr>
      <vt:lpstr>NON-INVASIVE METHODS</vt:lpstr>
      <vt:lpstr>Non-fluoride Remineralising Agents</vt:lpstr>
      <vt:lpstr>Remineralising Fluoride</vt:lpstr>
      <vt:lpstr>Remineralising Fluoride</vt:lpstr>
      <vt:lpstr>Fissure Sealant</vt:lpstr>
      <vt:lpstr>Resin Infiltration</vt:lpstr>
      <vt:lpstr>Sealing with Composite Resin</vt:lpstr>
      <vt:lpstr>NON-INVASIVE METHODS</vt:lpstr>
      <vt:lpstr>TREATMENT MODALITIES</vt:lpstr>
      <vt:lpstr>PowerPoint Presentation</vt:lpstr>
      <vt:lpstr>PowerPoint Presentation</vt:lpstr>
      <vt:lpstr>PowerPoint Presentation</vt:lpstr>
      <vt:lpstr>Pulp Therapy</vt:lpstr>
      <vt:lpstr>Vital Pulp Therapy</vt:lpstr>
      <vt:lpstr>Vital Pulp Therapy</vt:lpstr>
      <vt:lpstr>Vital Pulp Therapy</vt:lpstr>
      <vt:lpstr>Vital Pulp Therapy</vt:lpstr>
      <vt:lpstr>Indirect Pulp Capping Agents </vt:lpstr>
      <vt:lpstr>Pulpotomy Agents</vt:lpstr>
      <vt:lpstr>Pulpotomy Agents</vt:lpstr>
      <vt:lpstr>Pulpotomy Agents</vt:lpstr>
      <vt:lpstr>Concerning the potential toxicity of formocresol</vt:lpstr>
      <vt:lpstr>Pulpotomy Agents</vt:lpstr>
      <vt:lpstr>Pulpotomy Agents</vt:lpstr>
      <vt:lpstr>Non-vital Pulp Therapy</vt:lpstr>
      <vt:lpstr>Non-vital Pulp Therapy</vt:lpstr>
      <vt:lpstr>Factors affecting outcome of pulpectomy</vt:lpstr>
      <vt:lpstr>Factors affecting outcome of pulpectomy</vt:lpstr>
      <vt:lpstr>Pulpectomy</vt:lpstr>
      <vt:lpstr>Pulpectomy</vt:lpstr>
      <vt:lpstr>Factors affecting outcome of  LSTR vs Pulpectomy</vt:lpstr>
      <vt:lpstr>LSTR</vt:lpstr>
      <vt:lpstr>Pulpectomy as a treatment option for primary teeth with irreversible pulpitis??</vt:lpstr>
      <vt:lpstr>LSTR</vt:lpstr>
      <vt:lpstr>TREATMENT MODALITIES</vt:lpstr>
      <vt:lpstr>Direct Restorations</vt:lpstr>
      <vt:lpstr>Direct Restorations</vt:lpstr>
      <vt:lpstr>Atraumatic Restorative Treatment (ART)</vt:lpstr>
      <vt:lpstr>ART</vt:lpstr>
      <vt:lpstr>Direct Restorations</vt:lpstr>
      <vt:lpstr>Amalgam</vt:lpstr>
      <vt:lpstr>Indirect Restorations</vt:lpstr>
      <vt:lpstr>Indirect Restorations</vt:lpstr>
      <vt:lpstr>Crowns vs Direct Fillings</vt:lpstr>
      <vt:lpstr>Conventional vs Hall Technique</vt:lpstr>
      <vt:lpstr>Indirect Restorations</vt:lpstr>
      <vt:lpstr>PowerPoint Presentation</vt:lpstr>
      <vt:lpstr>RESTORATIVE MATERIAL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Sourabh</dc:creator>
  <cp:lastModifiedBy>parveensathia@gmail.com</cp:lastModifiedBy>
  <cp:revision>2</cp:revision>
  <dcterms:created xsi:type="dcterms:W3CDTF">2019-12-13T13:11:00Z</dcterms:created>
  <dcterms:modified xsi:type="dcterms:W3CDTF">2025-11-27T07:01:02Z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1033-11.2.0.9150</vt:lpwstr>
  </property>
</Properties>
</file>